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74" r:id="rId4"/>
  </p:sldMasterIdLst>
  <p:notesMasterIdLst>
    <p:notesMasterId r:id="rId35"/>
  </p:notesMasterIdLst>
  <p:handoutMasterIdLst>
    <p:handoutMasterId r:id="rId36"/>
  </p:handoutMasterIdLst>
  <p:sldIdLst>
    <p:sldId id="2147469645" r:id="rId5"/>
    <p:sldId id="2147469679" r:id="rId6"/>
    <p:sldId id="2147470846" r:id="rId7"/>
    <p:sldId id="2147469680" r:id="rId8"/>
    <p:sldId id="2147470847" r:id="rId9"/>
    <p:sldId id="2147470848" r:id="rId10"/>
    <p:sldId id="2147470838" r:id="rId11"/>
    <p:sldId id="2147469703" r:id="rId12"/>
    <p:sldId id="2147469633" r:id="rId13"/>
    <p:sldId id="2147469684" r:id="rId14"/>
    <p:sldId id="2147469690" r:id="rId15"/>
    <p:sldId id="2147470826" r:id="rId16"/>
    <p:sldId id="2147470836" r:id="rId17"/>
    <p:sldId id="2147469675" r:id="rId18"/>
    <p:sldId id="2147470849" r:id="rId19"/>
    <p:sldId id="309" r:id="rId20"/>
    <p:sldId id="2147470827" r:id="rId21"/>
    <p:sldId id="2147470841" r:id="rId22"/>
    <p:sldId id="2147470829" r:id="rId23"/>
    <p:sldId id="2147470835" r:id="rId24"/>
    <p:sldId id="2147470842" r:id="rId25"/>
    <p:sldId id="2147470837" r:id="rId26"/>
    <p:sldId id="2147470833" r:id="rId27"/>
    <p:sldId id="2147470840" r:id="rId28"/>
    <p:sldId id="2147470850" r:id="rId29"/>
    <p:sldId id="2147470851" r:id="rId30"/>
    <p:sldId id="2147470852" r:id="rId31"/>
    <p:sldId id="2147470844" r:id="rId32"/>
    <p:sldId id="2147469674" r:id="rId33"/>
    <p:sldId id="2147469596" r:id="rId34"/>
  </p:sldIdLst>
  <p:sldSz cx="9144000" cy="6858000" type="letter"/>
  <p:notesSz cx="6858000" cy="1600200"/>
  <p:embeddedFontLst>
    <p:embeddedFont>
      <p:font typeface="Aptos Narrow" panose="020B0004020202020204" pitchFamily="34" charset="0"/>
      <p:regular r:id="rId37"/>
      <p:bold r:id="rId38"/>
      <p:italic r:id="rId39"/>
      <p:boldItalic r:id="rId40"/>
    </p:embeddedFont>
    <p:embeddedFont>
      <p:font typeface="Roboto" panose="02000000000000000000" pitchFamily="2" charset="0"/>
      <p:regular r:id="rId41"/>
      <p:bold r:id="rId42"/>
      <p:italic r:id="rId43"/>
      <p:boldItalic r:id="rId44"/>
    </p:embeddedFont>
    <p:embeddedFont>
      <p:font typeface="Roboto Light" panose="02000000000000000000" pitchFamily="2" charset="0"/>
      <p:regular r:id="rId45"/>
      <p:italic r:id="rId46"/>
    </p:embeddedFont>
    <p:embeddedFont>
      <p:font typeface="Roboto Medium" panose="02000000000000000000" pitchFamily="2" charset="0"/>
      <p:regular r:id="rId47"/>
      <p:italic r:id="rId4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562FCD8-7E28-491D-B960-CA1035FC2331}">
          <p14:sldIdLst>
            <p14:sldId id="2147469645"/>
            <p14:sldId id="2147469679"/>
            <p14:sldId id="2147470846"/>
            <p14:sldId id="2147469680"/>
            <p14:sldId id="2147470847"/>
            <p14:sldId id="2147470848"/>
            <p14:sldId id="2147470838"/>
            <p14:sldId id="2147469703"/>
            <p14:sldId id="2147469633"/>
            <p14:sldId id="2147469684"/>
            <p14:sldId id="2147469690"/>
            <p14:sldId id="2147470826"/>
            <p14:sldId id="2147470836"/>
            <p14:sldId id="2147469675"/>
            <p14:sldId id="2147470849"/>
            <p14:sldId id="309"/>
            <p14:sldId id="2147470827"/>
            <p14:sldId id="2147470841"/>
            <p14:sldId id="2147470829"/>
            <p14:sldId id="2147470835"/>
            <p14:sldId id="2147470842"/>
            <p14:sldId id="2147470837"/>
            <p14:sldId id="2147470833"/>
            <p14:sldId id="2147470840"/>
            <p14:sldId id="2147470850"/>
            <p14:sldId id="2147470851"/>
            <p14:sldId id="2147470852"/>
            <p14:sldId id="2147470844"/>
            <p14:sldId id="2147469674"/>
            <p14:sldId id="21474695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AAAD10-1DC1-CFD1-47EF-557A25568F86}" name="Shiree Hirsch" initials="SH" userId="S::shirsch@arcticit.com::656d7af6-f0f9-4b9c-88fa-866f5a1f3838" providerId="AD"/>
  <p188:author id="{D95C506E-EBCE-12D8-D2E7-5EDA59858123}" name="Adrianne Johnson" initials="AJ" userId="S::ajohnson@arcticit.com::5af8154b-c3af-4604-9d87-03523d73a301" providerId="AD"/>
  <p188:author id="{8FE4F976-6F88-DE00-1711-46AB85684AE9}" name="Christine Mondor" initials="CM" userId="S::cmondor@arcticit.com::19d1e343-19b8-4ea3-8f43-070de71a8787" providerId="AD"/>
  <p188:author id="{3ADFBEB0-3A9C-B43A-A1CD-70BF5CCF87FD}" name="Kasey Miller" initials="KM" userId="S::kmiller@arcticit.com::b64849fd-9289-44ff-b823-ec4c9c33dfb6" providerId="AD"/>
  <p188:author id="{772350FE-17A1-BC51-786B-1AFC13C6E4BF}" name="Clark Baker" initials="CB" userId="S::cbaker@arcticit.com::aa256b8e-d43d-4fdb-83a4-71c721993ca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y Gasperlin" initials="MG" lastIdx="13" clrIdx="0">
    <p:extLst>
      <p:ext uri="{19B8F6BF-5375-455C-9EA6-DF929625EA0E}">
        <p15:presenceInfo xmlns:p15="http://schemas.microsoft.com/office/powerpoint/2012/main" userId="S-1-5-21-854245398-1177238915-1801674531-56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CB4"/>
    <a:srgbClr val="728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A5DF98-6C07-B038-1BD2-5D4312579D46}" v="1" dt="2026-09-24T16:37:17.6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93" autoAdjust="0"/>
    <p:restoredTop sz="90799" autoAdjust="0"/>
  </p:normalViewPr>
  <p:slideViewPr>
    <p:cSldViewPr snapToGrid="0">
      <p:cViewPr varScale="1">
        <p:scale>
          <a:sx n="53" d="100"/>
          <a:sy n="53" d="100"/>
        </p:scale>
        <p:origin x="69" y="38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presProps" Target="presProps.xml"/><Relationship Id="rId55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8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6.xml"/><Relationship Id="rId41" Type="http://schemas.openxmlformats.org/officeDocument/2006/relationships/font" Target="fonts/font5.fntdata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4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C990FA-F5CB-1048-AFE1-F221E4441B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83C48-4568-7F4F-9ADB-89B3160A273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0B626-F5E7-5046-A425-2FFED3BCB2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F43249-5871-1B42-8550-900E148FD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626E4F-7370-C14B-9DCB-58A4E6C8CC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88D73-6A8A-304B-AF66-AC2A8A792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93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4FD31-39EB-44BB-9737-679204A0DE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5373F-366C-480F-966D-76D78869D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91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90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C763C-0685-B6A5-B71B-1B55349EC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F0B14D-F3CA-839A-D5D8-11D05DD3F9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17A436-FD5B-5107-71C7-EFA05A7DAA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QRG2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570A4-8270-BC71-2957-7EE62FA03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98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BA40A-DDB9-B8ED-60CC-5EBE953DB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B5E1B-8692-37D2-1CDC-BFDD72232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2C2BFC-101C-1E16-A053-7F1E61027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Navajo Nation’s existing FMIS chart of accounts differs both structurally and functionally from that of F&amp;SCM. The objective of this design is to ensure a seamless, consistent, and auditable transition to the new chart of accounts, aligning with F&amp;SCM best practices and enabling efficient financial reporting and querying in the new system.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B1145-526B-FC63-84B6-A37793A22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12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0A41D-5BE2-8CB7-2462-A7267FC91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1BC634-F4AF-B3AA-CD15-3B38A9046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DD1C4E-92AE-47BF-FE40-62F89D68D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CD686-314F-A882-DA37-6036C85EB8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36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07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27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 next slide 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43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Key Teaching Points:</a:t>
            </a:r>
          </a:p>
          <a:p>
            <a:r>
              <a:rPr lang="en-US" dirty="0"/>
              <a:t>PO remains Open after partial receipt</a:t>
            </a:r>
          </a:p>
          <a:p>
            <a:r>
              <a:rPr lang="en-US" dirty="0"/>
              <a:t>Remaining quantity stays available</a:t>
            </a:r>
          </a:p>
          <a:p>
            <a:r>
              <a:rPr lang="en-US" dirty="0"/>
              <a:t>Receiving controls status progression</a:t>
            </a:r>
          </a:p>
          <a:p>
            <a:r>
              <a:rPr lang="en-US" dirty="0"/>
              <a:t>Optional if time:</a:t>
            </a:r>
          </a:p>
          <a:p>
            <a:r>
              <a:rPr lang="en-US" dirty="0"/>
              <a:t>Reverse product receipt</a:t>
            </a:r>
          </a:p>
          <a:p>
            <a:r>
              <a:rPr lang="en-US" dirty="0"/>
              <a:t>Show how status resets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75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43EEB-EE58-8039-A2FA-8DB3032A8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737060-C82B-BC0C-E80E-3954DB57CD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957803-BE7E-DFBA-2737-94961B958C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Instructor Steps</a:t>
            </a:r>
          </a:p>
          <a:p>
            <a:r>
              <a:rPr lang="en-US" dirty="0"/>
              <a:t>Demo creation</a:t>
            </a:r>
          </a:p>
          <a:p>
            <a:r>
              <a:rPr lang="en-US" dirty="0"/>
              <a:t>Submit workflow</a:t>
            </a:r>
          </a:p>
          <a:p>
            <a:r>
              <a:rPr lang="en-US" dirty="0"/>
              <a:t>Show “In Review” status</a:t>
            </a:r>
          </a:p>
          <a:p>
            <a:r>
              <a:rPr lang="en-US" dirty="0"/>
              <a:t>Show Workflow History</a:t>
            </a:r>
          </a:p>
          <a:p>
            <a:r>
              <a:rPr lang="en-US" b="1" dirty="0"/>
              <a:t>Participants:</a:t>
            </a:r>
          </a:p>
          <a:p>
            <a:r>
              <a:rPr lang="en-US" dirty="0"/>
              <a:t>Create requisition</a:t>
            </a:r>
          </a:p>
          <a:p>
            <a:r>
              <a:rPr lang="en-US" dirty="0"/>
              <a:t>Submit</a:t>
            </a:r>
          </a:p>
          <a:p>
            <a:r>
              <a:rPr lang="en-US" dirty="0"/>
              <a:t>Review workflow history</a:t>
            </a:r>
          </a:p>
          <a:p>
            <a:r>
              <a:rPr lang="en-US" dirty="0"/>
              <a:t>Explain:</a:t>
            </a:r>
          </a:p>
          <a:p>
            <a:r>
              <a:rPr lang="en-US" dirty="0"/>
              <a:t>These will be approved tomorrow</a:t>
            </a:r>
          </a:p>
          <a:p>
            <a:r>
              <a:rPr lang="en-US" dirty="0"/>
              <a:t>This simulates real process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0E7C2-3B7A-4895-8F5E-C3FE525BD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457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EFAB1-CD99-8047-DE24-37B054C31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27AC82-1841-CC3F-F681-1B98934274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E5701-1F49-7F01-7986-4F0AA19FF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Instructor Steps</a:t>
            </a:r>
          </a:p>
          <a:p>
            <a:r>
              <a:rPr lang="en-US" dirty="0"/>
              <a:t>Demo creation</a:t>
            </a:r>
          </a:p>
          <a:p>
            <a:r>
              <a:rPr lang="en-US" dirty="0"/>
              <a:t>Submit workflow</a:t>
            </a:r>
          </a:p>
          <a:p>
            <a:r>
              <a:rPr lang="en-US" dirty="0"/>
              <a:t>Show “In Review” status</a:t>
            </a:r>
          </a:p>
          <a:p>
            <a:r>
              <a:rPr lang="en-US" dirty="0"/>
              <a:t>Show Workflow History</a:t>
            </a:r>
          </a:p>
          <a:p>
            <a:r>
              <a:rPr lang="en-US" b="1" dirty="0"/>
              <a:t>Participants:</a:t>
            </a:r>
          </a:p>
          <a:p>
            <a:r>
              <a:rPr lang="en-US" dirty="0"/>
              <a:t>Create requisition</a:t>
            </a:r>
          </a:p>
          <a:p>
            <a:r>
              <a:rPr lang="en-US" dirty="0"/>
              <a:t>Submit</a:t>
            </a:r>
          </a:p>
          <a:p>
            <a:r>
              <a:rPr lang="en-US" dirty="0"/>
              <a:t>Review workflow history</a:t>
            </a:r>
          </a:p>
          <a:p>
            <a:r>
              <a:rPr lang="en-US" dirty="0"/>
              <a:t>Explain:</a:t>
            </a:r>
          </a:p>
          <a:p>
            <a:r>
              <a:rPr lang="en-US" dirty="0"/>
              <a:t>These will be approved tomorrow</a:t>
            </a:r>
          </a:p>
          <a:p>
            <a:r>
              <a:rPr lang="en-US" dirty="0"/>
              <a:t>This simulates real process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8E15E-4DAC-D7CA-19D1-4989DC50BB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05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0F905-5AE6-10CE-4F0A-A2DA61C26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C3145B-81A8-B035-9466-2129343911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F9AD1E-EE26-056A-833A-A7C9F8514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Explain:</a:t>
            </a:r>
          </a:p>
          <a:p>
            <a:r>
              <a:rPr lang="en-US" dirty="0"/>
              <a:t>Contract approval path differs</a:t>
            </a:r>
          </a:p>
          <a:p>
            <a:r>
              <a:rPr lang="en-US" dirty="0"/>
              <a:t>External funds may require contract accounting</a:t>
            </a:r>
          </a:p>
          <a:p>
            <a:r>
              <a:rPr lang="en-US" dirty="0"/>
              <a:t>May require RFQ outside system</a:t>
            </a:r>
          </a:p>
          <a:p>
            <a:r>
              <a:rPr lang="en-US" dirty="0"/>
              <a:t>Teaching Points:</a:t>
            </a:r>
          </a:p>
          <a:p>
            <a:r>
              <a:rPr lang="en-US" dirty="0"/>
              <a:t>Business reason drives workflow</a:t>
            </a:r>
          </a:p>
          <a:p>
            <a:r>
              <a:rPr lang="en-US" dirty="0"/>
              <a:t>External vs General funds</a:t>
            </a:r>
          </a:p>
          <a:p>
            <a:r>
              <a:rPr lang="en-US" dirty="0"/>
              <a:t>Over $50K additional approvals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6CCB8E-FFD9-8D87-3811-D645592BD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424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5989F-1792-2A45-18EE-2FAB5AC59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821F91-ECFA-F162-E00F-8934C6653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4B1C2-0710-09B7-0C51-FA24BC551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Explain:</a:t>
            </a:r>
          </a:p>
          <a:p>
            <a:r>
              <a:rPr lang="en-US" dirty="0"/>
              <a:t>Contract approval path differs</a:t>
            </a:r>
          </a:p>
          <a:p>
            <a:r>
              <a:rPr lang="en-US" dirty="0"/>
              <a:t>External funds may require contract accounting</a:t>
            </a:r>
          </a:p>
          <a:p>
            <a:r>
              <a:rPr lang="en-US" dirty="0"/>
              <a:t>May require RFQ outside system</a:t>
            </a:r>
          </a:p>
          <a:p>
            <a:r>
              <a:rPr lang="en-US" dirty="0"/>
              <a:t>Teaching Points:</a:t>
            </a:r>
          </a:p>
          <a:p>
            <a:r>
              <a:rPr lang="en-US" dirty="0"/>
              <a:t>Business reason drives workflow</a:t>
            </a:r>
          </a:p>
          <a:p>
            <a:r>
              <a:rPr lang="en-US" dirty="0"/>
              <a:t>External vs General funds</a:t>
            </a:r>
          </a:p>
          <a:p>
            <a:r>
              <a:rPr lang="en-US" dirty="0"/>
              <a:t>Over $50K additional approvals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4B8AF3-70A0-C913-D841-B6BCFA4CC2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09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598D5-63AE-992F-0FC0-0A361E3A4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4C959F-34B0-8898-6BB4-C8435B4D21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A5F20-5127-BE64-7328-9F1AA624CC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25AC3-298E-70E8-A249-B181556090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14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A1E19-8CB1-318A-4428-3796A345B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763100-2366-B6D3-56AE-61DCB66C3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B98B66-6A1B-DA27-4094-3501FBDE4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20C89-AD4D-A8AF-ECA6-B2D7F8D6D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6819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5066A-7871-BBDE-46BF-385CFE178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6CFB33-19C1-F697-DCC7-92EE4610E0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126502-D5CF-00E1-A56C-392418B0F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6D0E04-5D0F-577B-A356-6EF9A1D0D0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52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i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63F6CF-6798-F147-2446-D88F55DBC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3"/>
            <a:ext cx="9143992" cy="6857994"/>
          </a:xfrm>
          <a:prstGeom prst="rect">
            <a:avLst/>
          </a:prstGeom>
          <a:effectLst>
            <a:outerShdw blurRad="50800" dist="50800" dir="5400000" sx="44000" sy="44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29C948C-2798-3D47-9AB5-0F5F681B3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849923"/>
            <a:ext cx="3302003" cy="2210056"/>
          </a:xfrm>
          <a:custGeom>
            <a:avLst/>
            <a:gdLst>
              <a:gd name="connsiteX0" fmla="*/ 0 w 4773880"/>
              <a:gd name="connsiteY0" fmla="*/ 0 h 2514600"/>
              <a:gd name="connsiteX1" fmla="*/ 4773880 w 4773880"/>
              <a:gd name="connsiteY1" fmla="*/ 0 h 2514600"/>
              <a:gd name="connsiteX2" fmla="*/ 4773880 w 4773880"/>
              <a:gd name="connsiteY2" fmla="*/ 2514600 h 2514600"/>
              <a:gd name="connsiteX3" fmla="*/ 0 w 4773880"/>
              <a:gd name="connsiteY3" fmla="*/ 2514600 h 2514600"/>
              <a:gd name="connsiteX4" fmla="*/ 0 w 4773880"/>
              <a:gd name="connsiteY4" fmla="*/ 0 h 2514600"/>
              <a:gd name="connsiteX0" fmla="*/ 0 w 4773880"/>
              <a:gd name="connsiteY0" fmla="*/ 0 h 2528455"/>
              <a:gd name="connsiteX1" fmla="*/ 4773880 w 4773880"/>
              <a:gd name="connsiteY1" fmla="*/ 0 h 2528455"/>
              <a:gd name="connsiteX2" fmla="*/ 3430731 w 4773880"/>
              <a:gd name="connsiteY2" fmla="*/ 2528455 h 2528455"/>
              <a:gd name="connsiteX3" fmla="*/ 0 w 4773880"/>
              <a:gd name="connsiteY3" fmla="*/ 2514600 h 2528455"/>
              <a:gd name="connsiteX4" fmla="*/ 0 w 4773880"/>
              <a:gd name="connsiteY4" fmla="*/ 0 h 252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3880" h="2528455">
                <a:moveTo>
                  <a:pt x="0" y="0"/>
                </a:moveTo>
                <a:lnTo>
                  <a:pt x="4773880" y="0"/>
                </a:lnTo>
                <a:lnTo>
                  <a:pt x="3430731" y="2528455"/>
                </a:lnTo>
                <a:lnTo>
                  <a:pt x="0" y="2514600"/>
                </a:lnTo>
                <a:lnTo>
                  <a:pt x="0" y="0"/>
                </a:lnTo>
                <a:close/>
              </a:path>
            </a:pathLst>
          </a:custGeom>
          <a:effectLst/>
        </p:spPr>
        <p:txBody>
          <a:bodyPr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3150" b="0" i="0" dirty="0">
                <a:solidFill>
                  <a:schemeClr val="accent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lvl="0" algn="ctr">
              <a:lnSpc>
                <a:spcPts val="42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F5E364B-4200-1347-B67D-D7EFFA4AC0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222976"/>
            <a:ext cx="2524994" cy="209589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5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6282C8-F667-5045-B7B3-77F6C116A85E}"/>
              </a:ext>
            </a:extLst>
          </p:cNvPr>
          <p:cNvSpPr txBox="1"/>
          <p:nvPr/>
        </p:nvSpPr>
        <p:spPr>
          <a:xfrm>
            <a:off x="4257794" y="6315868"/>
            <a:ext cx="4649190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25">
                <a:solidFill>
                  <a:schemeClr val="bg1">
                    <a:alpha val="49801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2023 Arctic Information Technology,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8212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Slide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328D2B-E3AF-EAC5-DCA5-D4F71FB293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30ED04-6DF1-0949-95F5-85F7CF608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31F369-05F7-E54B-AC09-C59EE73F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rgbClr val="728088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8048211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A1A198-0260-E940-B486-62A8D4B07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302027"/>
            <a:ext cx="8048211" cy="48749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8D6E3B-9AD8-7361-70C3-DABF9DB0F9C0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/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4944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CEE752-58E3-9089-E6D5-6FF01D9F48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6"/>
            <a:ext cx="9144000" cy="6858000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8C7A508E-4A42-8985-0057-094CACE4861B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4131526" y="37"/>
            <a:ext cx="3836901" cy="6879961"/>
          </a:xfrm>
          <a:custGeom>
            <a:avLst/>
            <a:gdLst>
              <a:gd name="T0" fmla="*/ 0 w 8185"/>
              <a:gd name="T1" fmla="*/ 0 h 11008"/>
              <a:gd name="T2" fmla="*/ 0 w 8185"/>
              <a:gd name="T3" fmla="*/ 11007 h 11008"/>
              <a:gd name="T4" fmla="*/ 3725 w 8185"/>
              <a:gd name="T5" fmla="*/ 11007 h 11008"/>
              <a:gd name="T6" fmla="*/ 8184 w 8185"/>
              <a:gd name="T7" fmla="*/ 0 h 11008"/>
              <a:gd name="T8" fmla="*/ 0 w 8185"/>
              <a:gd name="T9" fmla="*/ 0 h 1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85" h="11008">
                <a:moveTo>
                  <a:pt x="0" y="0"/>
                </a:moveTo>
                <a:lnTo>
                  <a:pt x="0" y="11007"/>
                </a:lnTo>
                <a:lnTo>
                  <a:pt x="3725" y="11007"/>
                </a:lnTo>
                <a:lnTo>
                  <a:pt x="8184" y="0"/>
                </a:lnTo>
                <a:lnTo>
                  <a:pt x="0" y="0"/>
                </a:ln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3491948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2AD92D-57C5-F9E4-7B3C-5862570CDD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325A992-E730-5132-8C9A-F96E650E0F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71296" y="-11254"/>
            <a:ext cx="4913480" cy="6891251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F852CDB-23CF-1EEC-BCD2-445E0441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08F3C81-8FEA-5E85-6586-F5FE7F202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302027"/>
            <a:ext cx="4977710" cy="4874937"/>
          </a:xfrm>
          <a:custGeom>
            <a:avLst/>
            <a:gdLst>
              <a:gd name="connsiteX0" fmla="*/ 0 w 4966191"/>
              <a:gd name="connsiteY0" fmla="*/ 0 h 4874937"/>
              <a:gd name="connsiteX1" fmla="*/ 4966191 w 4966191"/>
              <a:gd name="connsiteY1" fmla="*/ 0 h 4874937"/>
              <a:gd name="connsiteX2" fmla="*/ 4966191 w 4966191"/>
              <a:gd name="connsiteY2" fmla="*/ 4874937 h 4874937"/>
              <a:gd name="connsiteX3" fmla="*/ 0 w 4966191"/>
              <a:gd name="connsiteY3" fmla="*/ 4874937 h 4874937"/>
              <a:gd name="connsiteX4" fmla="*/ 0 w 4966191"/>
              <a:gd name="connsiteY4" fmla="*/ 0 h 4874937"/>
              <a:gd name="connsiteX0" fmla="*/ 0 w 6636946"/>
              <a:gd name="connsiteY0" fmla="*/ 0 h 4874937"/>
              <a:gd name="connsiteX1" fmla="*/ 4966191 w 6636946"/>
              <a:gd name="connsiteY1" fmla="*/ 0 h 4874937"/>
              <a:gd name="connsiteX2" fmla="*/ 6636946 w 6636946"/>
              <a:gd name="connsiteY2" fmla="*/ 4874937 h 4874937"/>
              <a:gd name="connsiteX3" fmla="*/ 0 w 6636946"/>
              <a:gd name="connsiteY3" fmla="*/ 4874937 h 4874937"/>
              <a:gd name="connsiteX4" fmla="*/ 0 w 6636946"/>
              <a:gd name="connsiteY4" fmla="*/ 0 h 4874937"/>
              <a:gd name="connsiteX0" fmla="*/ 0 w 6636946"/>
              <a:gd name="connsiteY0" fmla="*/ 0 h 4874937"/>
              <a:gd name="connsiteX1" fmla="*/ 4717835 w 6636946"/>
              <a:gd name="connsiteY1" fmla="*/ 0 h 4874937"/>
              <a:gd name="connsiteX2" fmla="*/ 6636946 w 6636946"/>
              <a:gd name="connsiteY2" fmla="*/ 4874937 h 4874937"/>
              <a:gd name="connsiteX3" fmla="*/ 0 w 6636946"/>
              <a:gd name="connsiteY3" fmla="*/ 4874937 h 4874937"/>
              <a:gd name="connsiteX4" fmla="*/ 0 w 6636946"/>
              <a:gd name="connsiteY4" fmla="*/ 0 h 4874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6946" h="4874937">
                <a:moveTo>
                  <a:pt x="0" y="0"/>
                </a:moveTo>
                <a:lnTo>
                  <a:pt x="4717835" y="0"/>
                </a:lnTo>
                <a:lnTo>
                  <a:pt x="6636946" y="4874937"/>
                </a:lnTo>
                <a:lnTo>
                  <a:pt x="0" y="4874937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D2BD5-8A3B-1B89-DFA5-A502E62C69CC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accent3"/>
                </a:solidFill>
              </a:rPr>
              <a:t>|  </a:t>
            </a:r>
            <a:r>
              <a:rPr lang="en-US" sz="825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2382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9CDFA0A7-48F3-845E-6C49-91FAC02E03E2}"/>
              </a:ext>
            </a:extLst>
          </p:cNvPr>
          <p:cNvSpPr>
            <a:spLocks noChangeArrowheads="1"/>
          </p:cNvSpPr>
          <p:nvPr userDrawn="1"/>
        </p:nvSpPr>
        <p:spPr bwMode="auto">
          <a:xfrm flipH="1" flipV="1">
            <a:off x="4119902" y="37"/>
            <a:ext cx="3836901" cy="6879961"/>
          </a:xfrm>
          <a:custGeom>
            <a:avLst/>
            <a:gdLst>
              <a:gd name="T0" fmla="*/ 0 w 8185"/>
              <a:gd name="T1" fmla="*/ 0 h 11008"/>
              <a:gd name="T2" fmla="*/ 0 w 8185"/>
              <a:gd name="T3" fmla="*/ 11007 h 11008"/>
              <a:gd name="T4" fmla="*/ 3725 w 8185"/>
              <a:gd name="T5" fmla="*/ 11007 h 11008"/>
              <a:gd name="T6" fmla="*/ 8184 w 8185"/>
              <a:gd name="T7" fmla="*/ 0 h 11008"/>
              <a:gd name="T8" fmla="*/ 0 w 8185"/>
              <a:gd name="T9" fmla="*/ 0 h 1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85" h="11008">
                <a:moveTo>
                  <a:pt x="0" y="0"/>
                </a:moveTo>
                <a:lnTo>
                  <a:pt x="0" y="11007"/>
                </a:lnTo>
                <a:lnTo>
                  <a:pt x="3725" y="11007"/>
                </a:lnTo>
                <a:lnTo>
                  <a:pt x="8184" y="0"/>
                </a:lnTo>
                <a:lnTo>
                  <a:pt x="0" y="0"/>
                </a:ln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4711147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2AD92D-57C5-F9E4-7B3C-5862570CDD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325A992-E730-5132-8C9A-F96E650E0F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74318" y="33"/>
            <a:ext cx="4910458" cy="6889852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  <a:gd name="connsiteX0" fmla="*/ 36679 w 7515476"/>
              <a:gd name="connsiteY0" fmla="*/ 0 h 13759924"/>
              <a:gd name="connsiteX1" fmla="*/ 7431408 w 7515476"/>
              <a:gd name="connsiteY1" fmla="*/ 0 h 13759924"/>
              <a:gd name="connsiteX2" fmla="*/ 7515476 w 7515476"/>
              <a:gd name="connsiteY2" fmla="*/ 13759924 h 13759924"/>
              <a:gd name="connsiteX3" fmla="*/ 0 w 7515476"/>
              <a:gd name="connsiteY3" fmla="*/ 13757100 h 13759924"/>
              <a:gd name="connsiteX4" fmla="*/ 36679 w 7515476"/>
              <a:gd name="connsiteY4" fmla="*/ 0 h 13759924"/>
              <a:gd name="connsiteX0" fmla="*/ 563 w 7682508"/>
              <a:gd name="connsiteY0" fmla="*/ 22578 h 13759924"/>
              <a:gd name="connsiteX1" fmla="*/ 7598440 w 7682508"/>
              <a:gd name="connsiteY1" fmla="*/ 0 h 13759924"/>
              <a:gd name="connsiteX2" fmla="*/ 7682508 w 7682508"/>
              <a:gd name="connsiteY2" fmla="*/ 13759924 h 13759924"/>
              <a:gd name="connsiteX3" fmla="*/ 167032 w 7682508"/>
              <a:gd name="connsiteY3" fmla="*/ 13757100 h 13759924"/>
              <a:gd name="connsiteX4" fmla="*/ 563 w 7682508"/>
              <a:gd name="connsiteY4" fmla="*/ 22578 h 13759924"/>
              <a:gd name="connsiteX0" fmla="*/ 5295931 w 12977876"/>
              <a:gd name="connsiteY0" fmla="*/ 22578 h 13759924"/>
              <a:gd name="connsiteX1" fmla="*/ 12893808 w 12977876"/>
              <a:gd name="connsiteY1" fmla="*/ 0 h 13759924"/>
              <a:gd name="connsiteX2" fmla="*/ 12977876 w 12977876"/>
              <a:gd name="connsiteY2" fmla="*/ 13759924 h 13759924"/>
              <a:gd name="connsiteX3" fmla="*/ 0 w 12977876"/>
              <a:gd name="connsiteY3" fmla="*/ 13757100 h 13759924"/>
              <a:gd name="connsiteX4" fmla="*/ 5295931 w 12977876"/>
              <a:gd name="connsiteY4" fmla="*/ 22578 h 13759924"/>
              <a:gd name="connsiteX0" fmla="*/ 5295931 w 12977876"/>
              <a:gd name="connsiteY0" fmla="*/ 22578 h 13759924"/>
              <a:gd name="connsiteX1" fmla="*/ 12893808 w 12977876"/>
              <a:gd name="connsiteY1" fmla="*/ 0 h 13759924"/>
              <a:gd name="connsiteX2" fmla="*/ 12977876 w 12977876"/>
              <a:gd name="connsiteY2" fmla="*/ 13759924 h 13759924"/>
              <a:gd name="connsiteX3" fmla="*/ 0 w 12977876"/>
              <a:gd name="connsiteY3" fmla="*/ 13757100 h 13759924"/>
              <a:gd name="connsiteX4" fmla="*/ 5295931 w 12977876"/>
              <a:gd name="connsiteY4" fmla="*/ 22578 h 13759924"/>
              <a:gd name="connsiteX0" fmla="*/ 5296361 w 12978306"/>
              <a:gd name="connsiteY0" fmla="*/ 22578 h 13759924"/>
              <a:gd name="connsiteX1" fmla="*/ 12894238 w 12978306"/>
              <a:gd name="connsiteY1" fmla="*/ 0 h 13759924"/>
              <a:gd name="connsiteX2" fmla="*/ 12978306 w 12978306"/>
              <a:gd name="connsiteY2" fmla="*/ 13759924 h 13759924"/>
              <a:gd name="connsiteX3" fmla="*/ 430 w 12978306"/>
              <a:gd name="connsiteY3" fmla="*/ 13757100 h 13759924"/>
              <a:gd name="connsiteX4" fmla="*/ 5296361 w 12978306"/>
              <a:gd name="connsiteY4" fmla="*/ 22578 h 13759924"/>
              <a:gd name="connsiteX0" fmla="*/ 5296361 w 12978306"/>
              <a:gd name="connsiteY0" fmla="*/ 22578 h 13759924"/>
              <a:gd name="connsiteX1" fmla="*/ 12894238 w 12978306"/>
              <a:gd name="connsiteY1" fmla="*/ 0 h 13759924"/>
              <a:gd name="connsiteX2" fmla="*/ 12978306 w 12978306"/>
              <a:gd name="connsiteY2" fmla="*/ 13759924 h 13759924"/>
              <a:gd name="connsiteX3" fmla="*/ 430 w 12978306"/>
              <a:gd name="connsiteY3" fmla="*/ 13757100 h 13759924"/>
              <a:gd name="connsiteX4" fmla="*/ 5296361 w 12978306"/>
              <a:gd name="connsiteY4" fmla="*/ 22578 h 13759924"/>
              <a:gd name="connsiteX0" fmla="*/ 5454355 w 12978294"/>
              <a:gd name="connsiteY0" fmla="*/ 0 h 13782502"/>
              <a:gd name="connsiteX1" fmla="*/ 12894226 w 12978294"/>
              <a:gd name="connsiteY1" fmla="*/ 22578 h 13782502"/>
              <a:gd name="connsiteX2" fmla="*/ 12978294 w 12978294"/>
              <a:gd name="connsiteY2" fmla="*/ 13782502 h 13782502"/>
              <a:gd name="connsiteX3" fmla="*/ 418 w 12978294"/>
              <a:gd name="connsiteY3" fmla="*/ 13779678 h 13782502"/>
              <a:gd name="connsiteX4" fmla="*/ 5454355 w 12978294"/>
              <a:gd name="connsiteY4" fmla="*/ 0 h 13782502"/>
              <a:gd name="connsiteX0" fmla="*/ 5567204 w 13091143"/>
              <a:gd name="connsiteY0" fmla="*/ 0 h 13802278"/>
              <a:gd name="connsiteX1" fmla="*/ 13007075 w 13091143"/>
              <a:gd name="connsiteY1" fmla="*/ 22578 h 13802278"/>
              <a:gd name="connsiteX2" fmla="*/ 13091143 w 13091143"/>
              <a:gd name="connsiteY2" fmla="*/ 13782502 h 13802278"/>
              <a:gd name="connsiteX3" fmla="*/ 408 w 13091143"/>
              <a:gd name="connsiteY3" fmla="*/ 13802256 h 13802278"/>
              <a:gd name="connsiteX4" fmla="*/ 5567204 w 13091143"/>
              <a:gd name="connsiteY4" fmla="*/ 0 h 13802278"/>
              <a:gd name="connsiteX0" fmla="*/ 5838047 w 13091125"/>
              <a:gd name="connsiteY0" fmla="*/ 0 h 13824856"/>
              <a:gd name="connsiteX1" fmla="*/ 13007057 w 13091125"/>
              <a:gd name="connsiteY1" fmla="*/ 45156 h 13824856"/>
              <a:gd name="connsiteX2" fmla="*/ 13091125 w 13091125"/>
              <a:gd name="connsiteY2" fmla="*/ 13805080 h 13824856"/>
              <a:gd name="connsiteX3" fmla="*/ 390 w 13091125"/>
              <a:gd name="connsiteY3" fmla="*/ 13824834 h 13824856"/>
              <a:gd name="connsiteX4" fmla="*/ 5838047 w 13091125"/>
              <a:gd name="connsiteY4" fmla="*/ 0 h 13824856"/>
              <a:gd name="connsiteX0" fmla="*/ 5522063 w 13091147"/>
              <a:gd name="connsiteY0" fmla="*/ 0 h 13779700"/>
              <a:gd name="connsiteX1" fmla="*/ 13007079 w 13091147"/>
              <a:gd name="connsiteY1" fmla="*/ 0 h 13779700"/>
              <a:gd name="connsiteX2" fmla="*/ 13091147 w 13091147"/>
              <a:gd name="connsiteY2" fmla="*/ 13759924 h 13779700"/>
              <a:gd name="connsiteX3" fmla="*/ 412 w 13091147"/>
              <a:gd name="connsiteY3" fmla="*/ 13779678 h 13779700"/>
              <a:gd name="connsiteX4" fmla="*/ 5522063 w 13091147"/>
              <a:gd name="connsiteY4" fmla="*/ 0 h 13779700"/>
              <a:gd name="connsiteX0" fmla="*/ 5544631 w 13091145"/>
              <a:gd name="connsiteY0" fmla="*/ 0 h 13824856"/>
              <a:gd name="connsiteX1" fmla="*/ 13007077 w 13091145"/>
              <a:gd name="connsiteY1" fmla="*/ 45156 h 13824856"/>
              <a:gd name="connsiteX2" fmla="*/ 13091145 w 13091145"/>
              <a:gd name="connsiteY2" fmla="*/ 13805080 h 13824856"/>
              <a:gd name="connsiteX3" fmla="*/ 410 w 13091145"/>
              <a:gd name="connsiteY3" fmla="*/ 13824834 h 13824856"/>
              <a:gd name="connsiteX4" fmla="*/ 5544631 w 13091145"/>
              <a:gd name="connsiteY4" fmla="*/ 0 h 13824856"/>
              <a:gd name="connsiteX0" fmla="*/ 5770334 w 13091129"/>
              <a:gd name="connsiteY0" fmla="*/ 0 h 13802280"/>
              <a:gd name="connsiteX1" fmla="*/ 13007061 w 13091129"/>
              <a:gd name="connsiteY1" fmla="*/ 22580 h 13802280"/>
              <a:gd name="connsiteX2" fmla="*/ 13091129 w 13091129"/>
              <a:gd name="connsiteY2" fmla="*/ 13782504 h 13802280"/>
              <a:gd name="connsiteX3" fmla="*/ 394 w 13091129"/>
              <a:gd name="connsiteY3" fmla="*/ 13802258 h 13802280"/>
              <a:gd name="connsiteX4" fmla="*/ 5770334 w 13091129"/>
              <a:gd name="connsiteY4" fmla="*/ 0 h 13802280"/>
              <a:gd name="connsiteX0" fmla="*/ 5567201 w 13091143"/>
              <a:gd name="connsiteY0" fmla="*/ 0 h 13779704"/>
              <a:gd name="connsiteX1" fmla="*/ 13007075 w 13091143"/>
              <a:gd name="connsiteY1" fmla="*/ 4 h 13779704"/>
              <a:gd name="connsiteX2" fmla="*/ 13091143 w 13091143"/>
              <a:gd name="connsiteY2" fmla="*/ 13759928 h 13779704"/>
              <a:gd name="connsiteX3" fmla="*/ 408 w 13091143"/>
              <a:gd name="connsiteY3" fmla="*/ 13779682 h 13779704"/>
              <a:gd name="connsiteX4" fmla="*/ 5567201 w 13091143"/>
              <a:gd name="connsiteY4" fmla="*/ 0 h 1377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1143" h="13779704">
                <a:moveTo>
                  <a:pt x="5567201" y="0"/>
                </a:moveTo>
                <a:lnTo>
                  <a:pt x="13007075" y="4"/>
                </a:lnTo>
                <a:lnTo>
                  <a:pt x="13091143" y="13759928"/>
                </a:lnTo>
                <a:lnTo>
                  <a:pt x="408" y="13779682"/>
                </a:lnTo>
                <a:cubicBezTo>
                  <a:pt x="-55080" y="13799848"/>
                  <a:pt x="5554975" y="2412"/>
                  <a:pt x="556720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F852CDB-23CF-1EEC-BCD2-445E0441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ECC0F91-7649-E34C-3C15-648CDB589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302027"/>
            <a:ext cx="4711147" cy="4874937"/>
          </a:xfrm>
          <a:custGeom>
            <a:avLst/>
            <a:gdLst>
              <a:gd name="connsiteX0" fmla="*/ 0 w 6281529"/>
              <a:gd name="connsiteY0" fmla="*/ 0 h 4874937"/>
              <a:gd name="connsiteX1" fmla="*/ 6281529 w 6281529"/>
              <a:gd name="connsiteY1" fmla="*/ 0 h 4874937"/>
              <a:gd name="connsiteX2" fmla="*/ 6281529 w 6281529"/>
              <a:gd name="connsiteY2" fmla="*/ 4874937 h 4874937"/>
              <a:gd name="connsiteX3" fmla="*/ 0 w 6281529"/>
              <a:gd name="connsiteY3" fmla="*/ 4874937 h 4874937"/>
              <a:gd name="connsiteX4" fmla="*/ 0 w 6281529"/>
              <a:gd name="connsiteY4" fmla="*/ 0 h 4874937"/>
              <a:gd name="connsiteX0" fmla="*/ 0 w 6281529"/>
              <a:gd name="connsiteY0" fmla="*/ 0 h 4874937"/>
              <a:gd name="connsiteX1" fmla="*/ 6281529 w 6281529"/>
              <a:gd name="connsiteY1" fmla="*/ 0 h 4874937"/>
              <a:gd name="connsiteX2" fmla="*/ 4351129 w 6281529"/>
              <a:gd name="connsiteY2" fmla="*/ 4874937 h 4874937"/>
              <a:gd name="connsiteX3" fmla="*/ 0 w 6281529"/>
              <a:gd name="connsiteY3" fmla="*/ 4874937 h 4874937"/>
              <a:gd name="connsiteX4" fmla="*/ 0 w 6281529"/>
              <a:gd name="connsiteY4" fmla="*/ 0 h 4874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1529" h="4874937">
                <a:moveTo>
                  <a:pt x="0" y="0"/>
                </a:moveTo>
                <a:lnTo>
                  <a:pt x="6281529" y="0"/>
                </a:lnTo>
                <a:lnTo>
                  <a:pt x="4351129" y="4874937"/>
                </a:lnTo>
                <a:lnTo>
                  <a:pt x="0" y="4874937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B1DFBF3-AB99-B6A0-CF85-79F23D614136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accent3"/>
                </a:solidFill>
              </a:rPr>
              <a:t>|  </a:t>
            </a:r>
            <a:r>
              <a:rPr lang="en-US" sz="825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26488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Slide - 7.5&quot;x7.5&quot; Photo Split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0F27CAB-0D4D-6244-9D1D-DAE61BD225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5782" y="0"/>
            <a:ext cx="4458218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800" b="0" i="0">
                <a:noFill/>
                <a:effectLst>
                  <a:outerShdw blurRad="622300" dist="50800" dir="5400000" algn="ctr" rotWithShape="0">
                    <a:srgbClr val="006CB4">
                      <a:alpha val="80000"/>
                    </a:srgbClr>
                  </a:outerShdw>
                </a:effectLst>
                <a:latin typeface="Roboto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91FF10-7F01-8F4A-98B3-D90924159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2" y="423599"/>
            <a:ext cx="3568148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3DC107-987B-1542-9B23-D8D7535202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C955FFC-D2B2-DA41-A25E-E3051BFE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372617F-E38F-8342-9C19-DBEBD2A84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302027"/>
            <a:ext cx="3568148" cy="4874937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C7A45C-B5AD-50FC-F01D-983A10EEE431}"/>
              </a:ext>
            </a:extLst>
          </p:cNvPr>
          <p:cNvSpPr/>
          <p:nvPr userDrawn="1"/>
        </p:nvSpPr>
        <p:spPr>
          <a:xfrm>
            <a:off x="4571999" y="0"/>
            <a:ext cx="12344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B72132C-B17A-EA4A-7F13-4B23A61A469D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accent3"/>
                </a:solidFill>
              </a:rPr>
              <a:t>|  </a:t>
            </a:r>
            <a:r>
              <a:rPr lang="en-US" sz="825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29647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BA2CC1-4813-1D9A-00A6-6479161DCF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30ED04-6DF1-0949-95F5-85F7CF608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31F369-05F7-E54B-AC09-C59EE73F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rgbClr val="728088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8048211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A1A198-0260-E940-B486-62A8D4B07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302027"/>
            <a:ext cx="3918502" cy="48749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64C9EDD-4B8D-A74E-B9CA-F0106B6D629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78847" y="1302026"/>
            <a:ext cx="3918502" cy="48749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7D801AD-FB4A-40D3-7A29-3339420211FA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/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203014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451B4F-46A1-26AA-57FB-8DB566278D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30ED04-6DF1-0949-95F5-85F7CF608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31F369-05F7-E54B-AC09-C59EE73F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rgbClr val="728088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042B7ED-183F-C521-C19B-3A9A0220D7F3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/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1308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7B0288-955B-196E-5A4E-F0D5EDF18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8798034-F4DE-7501-63D8-60EAD9EDA7C4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1655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560ACA-2904-0416-85DC-4CE2353D0D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C52FB1C-BA74-9641-B5CB-608CF9B97EC0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1020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A7852E-C661-D4C1-A222-C6C681EA5F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564863C-7F32-95A9-075A-734C07D8AD3D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55023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B2E603-DF26-1131-6C91-4127AA9457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E97F04-2F80-9889-FB6B-BEFAB28FD0D6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60618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 and A Custome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9143994" cy="685799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BDA00BD-37AE-8946-8A19-A6236BAC76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517" y="3031219"/>
            <a:ext cx="7908967" cy="795562"/>
          </a:xfrm>
          <a:prstGeom prst="rect">
            <a:avLst/>
          </a:prstGeom>
        </p:spPr>
        <p:txBody>
          <a:bodyPr anchor="b"/>
          <a:lstStyle>
            <a:lvl1pPr algn="ctr">
              <a:defRPr sz="3600" b="0" i="0">
                <a:solidFill>
                  <a:srgbClr val="737A7E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en-US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131045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 and A Custome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9143994" cy="6857996"/>
          </a:xfrm>
          <a:prstGeom prst="rect">
            <a:avLst/>
          </a:prstGeom>
        </p:spPr>
      </p:pic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FCAEA91-4C49-D996-92B6-6E264854E5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6782" y="2821127"/>
            <a:ext cx="1189330" cy="1585773"/>
          </a:xfrm>
          <a:prstGeom prst="ellipse">
            <a:avLst/>
          </a:prstGeom>
          <a:solidFill>
            <a:schemeClr val="bg2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A1B8AF0-45F1-4955-F790-FC83353620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94755" y="3080027"/>
            <a:ext cx="2768135" cy="463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98814D4-4B46-50E7-1AD0-E452CA790D7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94755" y="3524041"/>
            <a:ext cx="2768135" cy="102256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1350" b="0" i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Title, Email, Phone #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0C854D-7B05-5437-3B8C-F71BA0E421E2}"/>
              </a:ext>
            </a:extLst>
          </p:cNvPr>
          <p:cNvSpPr txBox="1"/>
          <p:nvPr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E09EA2-863E-375E-5C70-0C015DF7773F}"/>
              </a:ext>
            </a:extLst>
          </p:cNvPr>
          <p:cNvSpPr txBox="1"/>
          <p:nvPr userDrawn="1"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1348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 and A Custome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9143994" cy="6857996"/>
          </a:xfrm>
          <a:prstGeom prst="rect">
            <a:avLst/>
          </a:prstGeom>
        </p:spPr>
      </p:pic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FCAEA91-4C49-D996-92B6-6E264854E5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8476" y="2821127"/>
            <a:ext cx="1189330" cy="1585773"/>
          </a:xfrm>
          <a:prstGeom prst="ellipse">
            <a:avLst/>
          </a:prstGeom>
          <a:solidFill>
            <a:schemeClr val="bg2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A1B8AF0-45F1-4955-F790-FC83353620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76450" y="3080027"/>
            <a:ext cx="2293801" cy="463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98814D4-4B46-50E7-1AD0-E452CA790D7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076450" y="3524041"/>
            <a:ext cx="2293801" cy="102256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1350" b="0" i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Title, Email, Phone #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0C854D-7B05-5437-3B8C-F71BA0E421E2}"/>
              </a:ext>
            </a:extLst>
          </p:cNvPr>
          <p:cNvSpPr txBox="1"/>
          <p:nvPr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6178F79B-3A0D-EA23-73CE-C08B8FF25B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26126" y="2821127"/>
            <a:ext cx="1189330" cy="1585773"/>
          </a:xfrm>
          <a:prstGeom prst="ellipse">
            <a:avLst/>
          </a:prstGeom>
          <a:solidFill>
            <a:schemeClr val="bg2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372F468-41CD-75B4-61D9-42F95FDE606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134099" y="3080027"/>
            <a:ext cx="2293800" cy="463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DBF246-77D8-AA25-A367-D715D1DC91F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34099" y="3524041"/>
            <a:ext cx="2293800" cy="102256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1350" b="0" i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Title, Email, Phone #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5C5EAE-D2F7-BD5C-59DA-29364376C844}"/>
              </a:ext>
            </a:extLst>
          </p:cNvPr>
          <p:cNvSpPr txBox="1"/>
          <p:nvPr userDrawn="1"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11081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42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98AA9C9C-AB7D-6C40-6EBD-F51B90A8C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8" y="3029666"/>
            <a:ext cx="2429936" cy="1277722"/>
          </a:xfrm>
        </p:spPr>
        <p:txBody>
          <a:bodyPr lIns="68580" tIns="34290" rIns="68580" bIns="34290" anchor="t"/>
          <a:lstStyle/>
          <a:p>
            <a:endParaRPr lang="en-US" sz="1200" spc="90" dirty="0">
              <a:solidFill>
                <a:schemeClr val="tx2"/>
              </a:solidFill>
              <a:latin typeface="Roboto Medium"/>
              <a:ea typeface="Roboto Medium"/>
              <a:cs typeface="Roboto Light"/>
            </a:endParaRPr>
          </a:p>
          <a:p>
            <a:r>
              <a:rPr lang="en-US" sz="1200" spc="90" dirty="0">
                <a:solidFill>
                  <a:schemeClr val="tx2"/>
                </a:solidFill>
                <a:latin typeface="Roboto Medium"/>
                <a:ea typeface="Roboto Medium"/>
                <a:cs typeface="Roboto Light"/>
              </a:rPr>
              <a:t>PRESENTED TO</a:t>
            </a:r>
            <a:endParaRPr lang="en-US" sz="1200" spc="9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r>
              <a:rPr lang="en-US" sz="1650" dirty="0">
                <a:cs typeface="Roboto Medium"/>
              </a:rPr>
              <a:t>Navajo Nation</a:t>
            </a:r>
          </a:p>
          <a:p>
            <a:endParaRPr lang="en-US" sz="1650" dirty="0">
              <a:cs typeface="Roboto Medium"/>
            </a:endParaRPr>
          </a:p>
          <a:p>
            <a:r>
              <a:rPr lang="en-US" sz="1200" spc="9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PRESENTED BY </a:t>
            </a:r>
          </a:p>
          <a:p>
            <a:r>
              <a:rPr lang="en-US" sz="1800" dirty="0"/>
              <a:t>Andrea Garay</a:t>
            </a:r>
            <a:endParaRPr lang="en-US" sz="1650" dirty="0">
              <a:cs typeface="Roboto Medium"/>
            </a:endParaRPr>
          </a:p>
          <a:p>
            <a:br>
              <a:rPr lang="en-US" sz="1200" spc="9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en-US" sz="1200" spc="9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DATE</a:t>
            </a:r>
            <a:endParaRPr lang="en-US" sz="1200" spc="90" dirty="0">
              <a:solidFill>
                <a:schemeClr val="tx2"/>
              </a:solidFill>
              <a:highlight>
                <a:srgbClr val="FFFF00"/>
              </a:highlight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r>
              <a:rPr lang="en-US" sz="1650" dirty="0"/>
              <a:t>May 5-7, 2026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FBA545-F87B-48B9-2A96-107C6E2A30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5642372"/>
            <a:ext cx="2057400" cy="241697"/>
          </a:xfrm>
          <a:prstGeom prst="rect">
            <a:avLst/>
          </a:prstGeom>
        </p:spPr>
        <p:txBody>
          <a:bodyPr/>
          <a:lstStyle/>
          <a:p>
            <a:fld id="{3793B1FE-5999-4F51-A2C1-2BF9B3E29E8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2D449B0-88F0-0070-38F7-CED4CCB72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5" y="1372124"/>
            <a:ext cx="3945189" cy="1657542"/>
          </a:xfrm>
        </p:spPr>
        <p:txBody>
          <a:bodyPr lIns="68580" tIns="34290" rIns="68580" bIns="34290" anchor="ctr" anchorCtr="0">
            <a:noAutofit/>
          </a:bodyPr>
          <a:lstStyle/>
          <a:p>
            <a:r>
              <a:rPr lang="en-US" sz="2400" dirty="0"/>
              <a:t>Navajo Nation</a:t>
            </a:r>
            <a:br>
              <a:rPr lang="en-US" sz="2400" dirty="0"/>
            </a:br>
            <a:r>
              <a:rPr lang="en-US" sz="2400" dirty="0"/>
              <a:t>Requisitioners/Receivers– Procurement &amp; Sourcing</a:t>
            </a:r>
            <a:endParaRPr lang="en-US" sz="2400" dirty="0">
              <a:latin typeface="Roboto"/>
              <a:ea typeface="Roboto"/>
              <a:cs typeface="Roboto Medium"/>
            </a:endParaRPr>
          </a:p>
        </p:txBody>
      </p:sp>
    </p:spTree>
    <p:extLst>
      <p:ext uri="{BB962C8B-B14F-4D97-AF65-F5344CB8AC3E}">
        <p14:creationId xmlns:p14="http://schemas.microsoft.com/office/powerpoint/2010/main" val="123220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338DA-8B02-CAA1-5D50-084E461AB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571CC-6816-BF6D-72F9-F4E7F1CF2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 …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C13C6CB1-57EA-B0E2-836D-B0734B50BABA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1296" y="848810"/>
            <a:ext cx="4913480" cy="5168438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9C48F-BA49-80E8-DEF9-90BDBF3B8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  <a:prstGeom prst="rect">
            <a:avLst/>
          </a:prstGeom>
        </p:spPr>
        <p:txBody>
          <a:bodyPr/>
          <a:lstStyle/>
          <a:p>
            <a:fld id="{3793B1FE-5999-4F51-A2C1-2BF9B3E29E8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45C858-92EB-109E-E1CE-BF9D956831A6}"/>
              </a:ext>
            </a:extLst>
          </p:cNvPr>
          <p:cNvSpPr txBox="1"/>
          <p:nvPr/>
        </p:nvSpPr>
        <p:spPr>
          <a:xfrm>
            <a:off x="439558" y="2851920"/>
            <a:ext cx="2033730" cy="4501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350" b="1" dirty="0">
                <a:latin typeface="Roboto" panose="02000000000000000000" pitchFamily="2" charset="0"/>
                <a:ea typeface="Roboto" panose="02000000000000000000" pitchFamily="2" charset="0"/>
              </a:rPr>
              <a:t>Andrea Garay</a:t>
            </a:r>
            <a:b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975" dirty="0">
                <a:latin typeface="Roboto" panose="02000000000000000000" pitchFamily="2" charset="0"/>
                <a:ea typeface="Roboto" panose="02000000000000000000" pitchFamily="2" charset="0"/>
              </a:rPr>
              <a:t>Solution Consultant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AEB2C7-CDD3-8DC8-0749-F930F66C9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6"/>
          <a:stretch>
            <a:fillRect/>
          </a:stretch>
        </p:blipFill>
        <p:spPr>
          <a:xfrm>
            <a:off x="873493" y="1687979"/>
            <a:ext cx="1165860" cy="1163940"/>
          </a:xfrm>
          <a:prstGeom prst="ellipse">
            <a:avLst/>
          </a:prstGeom>
          <a:ln>
            <a:solidFill>
              <a:schemeClr val="bg1"/>
            </a:solidFill>
          </a:ln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396B4CB3-4B00-C6F1-970D-389CFC9509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76504" y="3641572"/>
            <a:ext cx="530774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20+ years of experience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with Microsoft Dynamics products; nearly 5 years with Arctic IT supporting D365 FSCM projects.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AF3324-1D87-E389-AF98-D464F7BA420C}"/>
              </a:ext>
            </a:extLst>
          </p:cNvPr>
          <p:cNvSpPr txBox="1"/>
          <p:nvPr/>
        </p:nvSpPr>
        <p:spPr>
          <a:xfrm>
            <a:off x="281918" y="4182109"/>
            <a:ext cx="4591250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Accounting background</a:t>
            </a:r>
            <a:r>
              <a:rPr kumimoji="0" lang="en-US" altLang="en-US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→ I started as a </a:t>
            </a:r>
            <a:r>
              <a:rPr kumimoji="0" lang="en-US" altLang="en-US" sz="13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system user</a:t>
            </a: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before moving into </a:t>
            </a:r>
            <a:r>
              <a:rPr kumimoji="0" lang="en-US" altLang="en-US" sz="13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consulting</a:t>
            </a: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in 2008.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9733B7-4F77-2A69-0996-F2EFF47C47E6}"/>
              </a:ext>
            </a:extLst>
          </p:cNvPr>
          <p:cNvSpPr txBox="1"/>
          <p:nvPr/>
        </p:nvSpPr>
        <p:spPr>
          <a:xfrm>
            <a:off x="281918" y="4828440"/>
            <a:ext cx="459125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n-US" altLang="en-US" sz="13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Mom of 4 boys</a:t>
            </a:r>
            <a:r>
              <a:rPr kumimoji="0" lang="en-US" altLang="en-US" sz="13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→ which makes me an expert at multitasking, troubleshooting, and refereeing 😊.</a:t>
            </a:r>
          </a:p>
        </p:txBody>
      </p:sp>
    </p:spTree>
    <p:extLst>
      <p:ext uri="{BB962C8B-B14F-4D97-AF65-F5344CB8AC3E}">
        <p14:creationId xmlns:p14="http://schemas.microsoft.com/office/powerpoint/2010/main" val="378649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63A99B-2490-8417-9B0D-D7AA65BC3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347206-B4B0-6297-BC1D-03697C89F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794" y="1197300"/>
            <a:ext cx="8250761" cy="3656203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Why do you think you were chosen to be part of this training?</a:t>
            </a:r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A7B0FFC3-7B0E-3546-7F15-CFCCB2D49A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98506" y="2640968"/>
            <a:ext cx="3019733" cy="301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7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BDB3AA-CB80-0C7D-D243-CB076869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4</a:t>
            </a:fld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D2E6F2FF-DCD1-8207-4568-BDB675985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/>
          <a:lstStyle/>
          <a:p>
            <a:r>
              <a:rPr lang="en-US" dirty="0"/>
              <a:t>Why You Were Selected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81D3CC6-A039-4877-6EE5-F5F83F0E4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7660824" cy="3656203"/>
          </a:xfrm>
        </p:spPr>
        <p:txBody>
          <a:bodyPr/>
          <a:lstStyle/>
          <a:p>
            <a:r>
              <a:rPr lang="en-US" dirty="0"/>
              <a:t>You understand your Division’s processes and needs</a:t>
            </a:r>
          </a:p>
          <a:p>
            <a:r>
              <a:rPr lang="en-US" dirty="0"/>
              <a:t>You are trusted by your leadership and peers</a:t>
            </a:r>
          </a:p>
          <a:p>
            <a:r>
              <a:rPr lang="en-US" dirty="0"/>
              <a:t>You are key to supporting your team through this transition</a:t>
            </a:r>
          </a:p>
          <a:p>
            <a:r>
              <a:rPr lang="en-US" dirty="0"/>
              <a:t>You will play a critical role in the success of this system</a:t>
            </a:r>
          </a:p>
        </p:txBody>
      </p:sp>
      <p:pic>
        <p:nvPicPr>
          <p:cNvPr id="17" name="Picture 16" descr="The image depicts a silhouette of a single person in red, surrounded by a black outline of a group of people, symbolizing a crowd or community.&#10;&#10;AI-generated content may be incorrect.">
            <a:extLst>
              <a:ext uri="{FF2B5EF4-FFF2-40B4-BE49-F238E27FC236}">
                <a16:creationId xmlns:a16="http://schemas.microsoft.com/office/drawing/2014/main" id="{DAC29680-4F20-D9F8-2308-381D15DDF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100" y="3607709"/>
            <a:ext cx="3056771" cy="1653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2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4AE4F-ED89-D2E0-9511-7B62126B5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009365-8674-528F-7C39-9E6E256D4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5</a:t>
            </a:fld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5288E574-8500-B57B-9D0E-95A832163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/>
          <a:lstStyle/>
          <a:p>
            <a:r>
              <a:rPr lang="en-US" dirty="0"/>
              <a:t>Session Objectives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69A17F1-9421-0042-DAEF-930FCB6D9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7660824" cy="3656203"/>
          </a:xfrm>
        </p:spPr>
        <p:txBody>
          <a:bodyPr/>
          <a:lstStyle/>
          <a:p>
            <a:r>
              <a:rPr lang="en-US" dirty="0"/>
              <a:t>Understand the end-to-end Procurement process in D365 FSCM</a:t>
            </a:r>
          </a:p>
          <a:p>
            <a:r>
              <a:rPr lang="en-US" dirty="0"/>
              <a:t>Gain hands-on experience to confidently perform daily tasks</a:t>
            </a:r>
          </a:p>
          <a:p>
            <a:r>
              <a:rPr lang="en-US" dirty="0"/>
              <a:t>Prepare Power Users to train their Division teams</a:t>
            </a:r>
          </a:p>
          <a:p>
            <a:r>
              <a:rPr lang="en-US" dirty="0"/>
              <a:t>Align on expectations for Division training rollout and support</a:t>
            </a:r>
          </a:p>
          <a:p>
            <a:r>
              <a:rPr lang="en-US" dirty="0"/>
              <a:t>Build confidence to support users during and after Go-Live</a:t>
            </a:r>
          </a:p>
        </p:txBody>
      </p:sp>
    </p:spTree>
    <p:extLst>
      <p:ext uri="{BB962C8B-B14F-4D97-AF65-F5344CB8AC3E}">
        <p14:creationId xmlns:p14="http://schemas.microsoft.com/office/powerpoint/2010/main" val="159586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BDB3AA-CB80-0C7D-D243-CB076869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6</a:t>
            </a:fld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D2E6F2FF-DCD1-8207-4568-BDB675985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/>
          <a:lstStyle/>
          <a:p>
            <a:r>
              <a:rPr lang="en-US" dirty="0"/>
              <a:t>Training Session Strategy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81D3CC6-A039-4877-6EE5-F5F83F0E4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5086910" cy="365620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How we will learn:</a:t>
            </a:r>
            <a:endParaRPr lang="en-US" dirty="0"/>
          </a:p>
          <a:p>
            <a:r>
              <a:rPr lang="en-US" dirty="0"/>
              <a:t>I will </a:t>
            </a:r>
            <a:r>
              <a:rPr lang="en-US" b="1" dirty="0"/>
              <a:t>introduce the concepts</a:t>
            </a:r>
            <a:r>
              <a:rPr lang="en-US" dirty="0"/>
              <a:t> first.</a:t>
            </a:r>
          </a:p>
          <a:p>
            <a:r>
              <a:rPr lang="en-US" dirty="0"/>
              <a:t>I will </a:t>
            </a:r>
            <a:r>
              <a:rPr lang="en-US" b="1" dirty="0"/>
              <a:t>demo the process</a:t>
            </a:r>
            <a:r>
              <a:rPr lang="en-US" dirty="0"/>
              <a:t> → please watch closely.</a:t>
            </a:r>
          </a:p>
          <a:p>
            <a:r>
              <a:rPr lang="en-US" dirty="0"/>
              <a:t>You will then </a:t>
            </a:r>
            <a:r>
              <a:rPr lang="en-US" b="1" dirty="0"/>
              <a:t>complete the steps yourself</a:t>
            </a:r>
            <a:r>
              <a:rPr lang="en-US" dirty="0"/>
              <a:t> using a practice sheet.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Important: </a:t>
            </a:r>
            <a:r>
              <a:rPr lang="en-US" b="1" dirty="0"/>
              <a:t>Watch the demo first, ask questions, then practice.</a:t>
            </a:r>
            <a:endParaRPr lang="en-US" dirty="0"/>
          </a:p>
          <a:p>
            <a:endParaRPr lang="en-US" dirty="0"/>
          </a:p>
        </p:txBody>
      </p:sp>
      <p:pic>
        <p:nvPicPr>
          <p:cNvPr id="8" name="Content Placeholder 7" descr="Classroom with solid fill">
            <a:extLst>
              <a:ext uri="{FF2B5EF4-FFF2-40B4-BE49-F238E27FC236}">
                <a16:creationId xmlns:a16="http://schemas.microsoft.com/office/drawing/2014/main" id="{AB68612E-D71A-2FF1-5892-89D70B5B3259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3563" y="1710306"/>
            <a:ext cx="2961301" cy="296130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051114-822B-DEFC-95C0-D474FA9B75CD}"/>
              </a:ext>
            </a:extLst>
          </p:cNvPr>
          <p:cNvSpPr txBox="1"/>
          <p:nvPr/>
        </p:nvSpPr>
        <p:spPr>
          <a:xfrm>
            <a:off x="6085573" y="4498482"/>
            <a:ext cx="244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6CB4"/>
                </a:solidFill>
              </a:rPr>
              <a:t>Learn → Watch → Do</a:t>
            </a:r>
          </a:p>
        </p:txBody>
      </p:sp>
    </p:spTree>
    <p:extLst>
      <p:ext uri="{BB962C8B-B14F-4D97-AF65-F5344CB8AC3E}">
        <p14:creationId xmlns:p14="http://schemas.microsoft.com/office/powerpoint/2010/main" val="86603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1FA24F-76E2-7099-05D7-C55C91D7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88150B-0F3F-AAE2-2B9D-BAD859898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>
            <a:normAutofit/>
          </a:bodyPr>
          <a:lstStyle/>
          <a:p>
            <a:r>
              <a:rPr lang="en-US" dirty="0"/>
              <a:t>Training Ground Rules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19972EA9-9A91-FDAA-739E-4DF35DDDF7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6652" y="1600899"/>
            <a:ext cx="7568648" cy="3656203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68580" tIns="34290" rIns="68580" bIns="3429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685800" rtl="0" eaLnBrk="0" fontAlgn="base" latinLnBrk="0" hangingPunct="0">
              <a:spcBef>
                <a:spcPts val="450"/>
              </a:spcBef>
              <a:spcAft>
                <a:spcPts val="45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We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</a:rPr>
              <a:t>move together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—please do not click ahead so everyone stays aligned</a:t>
            </a:r>
          </a:p>
          <a:p>
            <a:pPr marL="0" marR="0" lvl="0" indent="0" defTabSz="685800" rtl="0" eaLnBrk="0" fontAlgn="base" latinLnBrk="0" hangingPunct="0">
              <a:spcBef>
                <a:spcPts val="450"/>
              </a:spcBef>
              <a:spcAft>
                <a:spcPts val="45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This is a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</a:rPr>
              <a:t>hands-on session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, so active participation is expected</a:t>
            </a:r>
          </a:p>
          <a:p>
            <a:pPr marL="0" marR="0" lvl="0" indent="0" defTabSz="685800" rtl="0" eaLnBrk="0" fontAlgn="base" latinLnBrk="0" hangingPunct="0">
              <a:spcBef>
                <a:spcPts val="450"/>
              </a:spcBef>
              <a:spcAft>
                <a:spcPts val="45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Focus on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effectLst/>
              </a:rPr>
              <a:t>understanding the process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, not just the steps</a:t>
            </a:r>
          </a:p>
          <a:p>
            <a:pPr marL="0" marR="0" lvl="0" indent="0" defTabSz="685800" rtl="0" eaLnBrk="0" fontAlgn="base" latinLnBrk="0" hangingPunct="0">
              <a:spcBef>
                <a:spcPts val="450"/>
              </a:spcBef>
              <a:spcAft>
                <a:spcPts val="45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Budget errors must be resolved before submission</a:t>
            </a:r>
          </a:p>
          <a:p>
            <a:pPr marL="0" marR="0" lvl="0" indent="0" defTabSz="685800" rtl="0" eaLnBrk="0" fontAlgn="base" latinLnBrk="0" hangingPunct="0">
              <a:spcBef>
                <a:spcPts val="450"/>
              </a:spcBef>
              <a:spcAft>
                <a:spcPts val="45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Transactions over $10K will be reviewed in a separate session</a:t>
            </a:r>
          </a:p>
          <a:p>
            <a:pPr marL="0" marR="0" lvl="0" indent="0" defTabSz="685800" rtl="0" eaLnBrk="0" fontAlgn="base" latinLnBrk="0" hangingPunct="0">
              <a:spcBef>
                <a:spcPct val="0"/>
              </a:spcBef>
              <a:spcAft>
                <a:spcPts val="450"/>
              </a:spcAft>
              <a:buClrTx/>
              <a:buSzTx/>
              <a:buFontTx/>
              <a:buChar char="•"/>
              <a:tabLst/>
            </a:pPr>
            <a:endParaRPr lang="en-US" altLang="en-US" dirty="0"/>
          </a:p>
          <a:p>
            <a:pPr marL="0" marR="0" lvl="0" indent="0" defTabSz="685800" rtl="0" eaLnBrk="0" fontAlgn="base" latinLnBrk="0" hangingPunct="0">
              <a:spcBef>
                <a:spcPct val="0"/>
              </a:spcBef>
              <a:spcAft>
                <a:spcPts val="45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685800" rtl="0" eaLnBrk="0" fontAlgn="base" latinLnBrk="0" hangingPunct="0">
              <a:spcBef>
                <a:spcPct val="0"/>
              </a:spcBef>
              <a:spcAft>
                <a:spcPts val="45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</a:rPr>
              <a:t>This training reflects the approved process as designed</a:t>
            </a:r>
          </a:p>
          <a:p>
            <a:pPr marL="0" indent="0">
              <a:buNone/>
            </a:pPr>
            <a:r>
              <a:rPr lang="en-US" dirty="0"/>
              <a:t>👉</a:t>
            </a:r>
            <a:r>
              <a:rPr lang="en-US" sz="2100" b="1" dirty="0">
                <a:highlight>
                  <a:srgbClr val="FFFF00"/>
                </a:highlight>
              </a:rPr>
              <a:t>This is not the time to redesign the process</a:t>
            </a:r>
            <a:r>
              <a:rPr lang="en-US" b="1" dirty="0">
                <a:highlight>
                  <a:srgbClr val="FFFF00"/>
                </a:highlight>
              </a:rPr>
              <a:t>—</a:t>
            </a:r>
          </a:p>
          <a:p>
            <a:pPr marL="0" indent="0">
              <a:buNone/>
            </a:pPr>
            <a:r>
              <a:rPr lang="en-US" b="1" dirty="0">
                <a:highlight>
                  <a:srgbClr val="FFFF00"/>
                </a:highlight>
              </a:rPr>
              <a:t>we are here to execute and learn the approved solution.</a:t>
            </a: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8" name="Content Placeholder 7" descr="Classroom with solid fill">
            <a:extLst>
              <a:ext uri="{FF2B5EF4-FFF2-40B4-BE49-F238E27FC236}">
                <a16:creationId xmlns:a16="http://schemas.microsoft.com/office/drawing/2014/main" id="{AB68612E-D71A-2FF1-5892-89D70B5B32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96368" y="3025439"/>
            <a:ext cx="2271047" cy="22710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051114-822B-DEFC-95C0-D474FA9B75CD}"/>
              </a:ext>
            </a:extLst>
          </p:cNvPr>
          <p:cNvSpPr txBox="1"/>
          <p:nvPr/>
        </p:nvSpPr>
        <p:spPr>
          <a:xfrm>
            <a:off x="6320191" y="5257101"/>
            <a:ext cx="244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6CB4"/>
                </a:solidFill>
              </a:rPr>
              <a:t>Learn → Watch → Do</a:t>
            </a:r>
          </a:p>
        </p:txBody>
      </p:sp>
    </p:spTree>
    <p:extLst>
      <p:ext uri="{BB962C8B-B14F-4D97-AF65-F5344CB8AC3E}">
        <p14:creationId xmlns:p14="http://schemas.microsoft.com/office/powerpoint/2010/main" val="5265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54D05-8FE5-49C9-4E47-2FC84BCCF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4F0BD-3BA3-B63A-4D73-E50BBA7E7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F8A0D4-23C4-2A09-EB99-DBD2B0BA6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2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D7CB4-E4FA-429B-385D-4DB6B7C90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E7609D-8FBF-3D35-DA83-4505D24F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37345C-96D9-3E7B-67F7-8B3503934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F&amp;SCM Chart of Accounts Structure – QRG2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83E4B-F105-D716-E290-64A2BF367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740109"/>
            <a:ext cx="6473580" cy="240836"/>
          </a:xfrm>
        </p:spPr>
        <p:txBody>
          <a:bodyPr/>
          <a:lstStyle/>
          <a:p>
            <a:r>
              <a:rPr lang="en-US" sz="1500"/>
              <a:t>FMIS</a:t>
            </a:r>
          </a:p>
          <a:p>
            <a:endParaRPr lang="en-US" sz="15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FCD5D1-2165-6ABA-9C95-81E0ECD70939}"/>
              </a:ext>
            </a:extLst>
          </p:cNvPr>
          <p:cNvGraphicFramePr>
            <a:graphicFrameLocks noGrp="1"/>
          </p:cNvGraphicFramePr>
          <p:nvPr/>
        </p:nvGraphicFramePr>
        <p:xfrm>
          <a:off x="800600" y="1980944"/>
          <a:ext cx="5965685" cy="1065687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570848">
                  <a:extLst>
                    <a:ext uri="{9D8B030D-6E8A-4147-A177-3AD203B41FA5}">
                      <a16:colId xmlns:a16="http://schemas.microsoft.com/office/drawing/2014/main" val="959878383"/>
                    </a:ext>
                  </a:extLst>
                </a:gridCol>
                <a:gridCol w="1565795">
                  <a:extLst>
                    <a:ext uri="{9D8B030D-6E8A-4147-A177-3AD203B41FA5}">
                      <a16:colId xmlns:a16="http://schemas.microsoft.com/office/drawing/2014/main" val="1362224607"/>
                    </a:ext>
                  </a:extLst>
                </a:gridCol>
                <a:gridCol w="1384519">
                  <a:extLst>
                    <a:ext uri="{9D8B030D-6E8A-4147-A177-3AD203B41FA5}">
                      <a16:colId xmlns:a16="http://schemas.microsoft.com/office/drawing/2014/main" val="848358901"/>
                    </a:ext>
                  </a:extLst>
                </a:gridCol>
                <a:gridCol w="1444523">
                  <a:extLst>
                    <a:ext uri="{9D8B030D-6E8A-4147-A177-3AD203B41FA5}">
                      <a16:colId xmlns:a16="http://schemas.microsoft.com/office/drawing/2014/main" val="880961067"/>
                    </a:ext>
                  </a:extLst>
                </a:gridCol>
              </a:tblGrid>
              <a:tr h="16237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Company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Business Unit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Object Account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Subsidiary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175217364"/>
                  </a:ext>
                </a:extLst>
              </a:tr>
              <a:tr h="45165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8340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FHWA-NDOT FY23 PA-RFA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K231014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N609 Tuba City ‘23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dirty="0">
                          <a:effectLst/>
                          <a:latin typeface="+mn-lt"/>
                        </a:rPr>
                        <a:t>4130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dirty="0">
                          <a:effectLst/>
                          <a:latin typeface="+mn-lt"/>
                        </a:rPr>
                        <a:t>Office Supplies</a:t>
                      </a:r>
                      <a:endParaRPr lang="en-US" sz="9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 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735201111"/>
                  </a:ext>
                </a:extLst>
              </a:tr>
              <a:tr h="45165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10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General Fund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102002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Chinle Judicial District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3250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Lodging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dirty="0">
                          <a:effectLst/>
                          <a:latin typeface="+mn-lt"/>
                        </a:rPr>
                        <a:t> </a:t>
                      </a:r>
                      <a:endParaRPr lang="en-US" sz="9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9183850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2749686-7A4B-60DF-9621-57677687D89D}"/>
              </a:ext>
            </a:extLst>
          </p:cNvPr>
          <p:cNvSpPr txBox="1"/>
          <p:nvPr/>
        </p:nvSpPr>
        <p:spPr>
          <a:xfrm>
            <a:off x="546653" y="3148968"/>
            <a:ext cx="3406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/>
              <a:t>F&amp;SCM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201AD44-7F2C-8BAF-D3CC-BA9570F4B4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247113"/>
              </p:ext>
            </p:extLst>
          </p:nvPr>
        </p:nvGraphicFramePr>
        <p:xfrm>
          <a:off x="796413" y="3425967"/>
          <a:ext cx="7632290" cy="1782283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788261">
                  <a:extLst>
                    <a:ext uri="{9D8B030D-6E8A-4147-A177-3AD203B41FA5}">
                      <a16:colId xmlns:a16="http://schemas.microsoft.com/office/drawing/2014/main" val="1293507961"/>
                    </a:ext>
                  </a:extLst>
                </a:gridCol>
                <a:gridCol w="1030440">
                  <a:extLst>
                    <a:ext uri="{9D8B030D-6E8A-4147-A177-3AD203B41FA5}">
                      <a16:colId xmlns:a16="http://schemas.microsoft.com/office/drawing/2014/main" val="1819784813"/>
                    </a:ext>
                  </a:extLst>
                </a:gridCol>
                <a:gridCol w="1888871">
                  <a:extLst>
                    <a:ext uri="{9D8B030D-6E8A-4147-A177-3AD203B41FA5}">
                      <a16:colId xmlns:a16="http://schemas.microsoft.com/office/drawing/2014/main" val="1901183616"/>
                    </a:ext>
                  </a:extLst>
                </a:gridCol>
                <a:gridCol w="872160">
                  <a:extLst>
                    <a:ext uri="{9D8B030D-6E8A-4147-A177-3AD203B41FA5}">
                      <a16:colId xmlns:a16="http://schemas.microsoft.com/office/drawing/2014/main" val="3514375007"/>
                    </a:ext>
                  </a:extLst>
                </a:gridCol>
                <a:gridCol w="1019942">
                  <a:extLst>
                    <a:ext uri="{9D8B030D-6E8A-4147-A177-3AD203B41FA5}">
                      <a16:colId xmlns:a16="http://schemas.microsoft.com/office/drawing/2014/main" val="3736387364"/>
                    </a:ext>
                  </a:extLst>
                </a:gridCol>
                <a:gridCol w="724376">
                  <a:extLst>
                    <a:ext uri="{9D8B030D-6E8A-4147-A177-3AD203B41FA5}">
                      <a16:colId xmlns:a16="http://schemas.microsoft.com/office/drawing/2014/main" val="2963059249"/>
                    </a:ext>
                  </a:extLst>
                </a:gridCol>
                <a:gridCol w="1308240">
                  <a:extLst>
                    <a:ext uri="{9D8B030D-6E8A-4147-A177-3AD203B41FA5}">
                      <a16:colId xmlns:a16="http://schemas.microsoft.com/office/drawing/2014/main" val="1862168663"/>
                    </a:ext>
                  </a:extLst>
                </a:gridCol>
              </a:tblGrid>
              <a:tr h="38096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Main Account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(4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Department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(3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dirty="0">
                          <a:effectLst/>
                        </a:rPr>
                        <a:t>Award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dirty="0">
                          <a:effectLst/>
                        </a:rPr>
                        <a:t>(8 chars)</a:t>
                      </a:r>
                      <a:endParaRPr lang="en-US" sz="900" dirty="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Project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(5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Location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(6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Fund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(1 char)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Division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(3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13661972"/>
                  </a:ext>
                </a:extLst>
              </a:tr>
              <a:tr h="72137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Supplies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DEPT OF ROADS - GF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20205011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20205;693JG42330000V600AZ0028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00000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Location specific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Fund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DIVISION OF TRANSPORTATION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87452374"/>
                  </a:ext>
                </a:extLst>
              </a:tr>
              <a:tr h="67995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Personal Travel Expenses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JUDICIAL DISTRICT COURTS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NN100000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 Fund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Project specific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122014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Chinle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 Fund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Judicial Branch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2936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56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94080-EC83-337C-C6BE-FD35456EC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1D2AE0-5459-FBA1-C67A-834E5EC91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89F804-5BA6-80CF-2CAC-0EFE84C18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Posting Works in D365 F&amp;SCM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9BC6437-5F78-6BD7-2CBE-5FFE64F0D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2150729"/>
          </a:xfrm>
        </p:spPr>
        <p:txBody>
          <a:bodyPr/>
          <a:lstStyle/>
          <a:p>
            <a:pPr lvl="0"/>
            <a:r>
              <a:rPr lang="en-US" dirty="0"/>
              <a:t>D365 requires a full account string for every transaction to post to the ledger.</a:t>
            </a:r>
          </a:p>
          <a:p>
            <a:pPr lvl="1"/>
            <a:r>
              <a:rPr lang="en-US" dirty="0"/>
              <a:t>A full account string = Main Account + Financial Dimensions.</a:t>
            </a:r>
          </a:p>
          <a:p>
            <a:pPr lvl="0"/>
            <a:r>
              <a:rPr lang="en-US" dirty="0"/>
              <a:t>Where the pieces come from:</a:t>
            </a:r>
          </a:p>
          <a:p>
            <a:pPr lvl="1"/>
            <a:r>
              <a:rPr lang="en-US" dirty="0"/>
              <a:t>Main Account → comes from the Procurement category.</a:t>
            </a:r>
          </a:p>
          <a:p>
            <a:pPr lvl="1"/>
            <a:r>
              <a:rPr lang="en-US" dirty="0"/>
              <a:t>Financial Dimensions → usually manually entered.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C5D6EB-9F71-274B-67D7-9AE6107C8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3429001"/>
            <a:ext cx="7569000" cy="197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15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0DE05C-6184-8E90-43CC-3AAD341D8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46A29D-0A95-BD4E-CEC7-CCF8CE02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Reason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7C9BF-EF2C-F29D-F40B-38CB44CE1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600899"/>
            <a:ext cx="8455380" cy="3656203"/>
          </a:xfrm>
        </p:spPr>
        <p:txBody>
          <a:bodyPr/>
          <a:lstStyle/>
          <a:p>
            <a:pPr lvl="0"/>
            <a:r>
              <a:rPr lang="en-US" sz="1500" dirty="0"/>
              <a:t>The Business Reason provides justification for the purchase and ensures compliance with policy.</a:t>
            </a:r>
          </a:p>
          <a:p>
            <a:pPr lvl="0"/>
            <a:r>
              <a:rPr lang="en-US" sz="1500" dirty="0"/>
              <a:t>Most importantly, the business reason determines which </a:t>
            </a:r>
            <a:r>
              <a:rPr lang="en-US" sz="1500" b="1" dirty="0"/>
              <a:t>approval workflow process the requisition follows</a:t>
            </a:r>
            <a:r>
              <a:rPr lang="en-US" sz="1500" dirty="0"/>
              <a:t>.</a:t>
            </a:r>
          </a:p>
          <a:p>
            <a:pPr lvl="0"/>
            <a:r>
              <a:rPr lang="en-US" sz="1500" dirty="0"/>
              <a:t>Without a valid business reason, the requisition cannot be submitted for approval.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D0A3FA-8D8B-21BF-13F6-51E65D3D51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911" y="2828880"/>
            <a:ext cx="6304360" cy="3054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898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F15BE3-61C0-2871-01CE-B1FAF7AA7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12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BCBCC3-5A92-543C-3C8D-D34C758DC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3" y="935632"/>
            <a:ext cx="8048211" cy="432395"/>
          </a:xfrm>
        </p:spPr>
        <p:txBody>
          <a:bodyPr>
            <a:normAutofit/>
          </a:bodyPr>
          <a:lstStyle/>
          <a:p>
            <a:r>
              <a:rPr lang="en-US" dirty="0"/>
              <a:t>Purchase Requisition workflow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DF7163-FB3D-B12F-A555-00C85773F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982" y="974430"/>
            <a:ext cx="6597682" cy="4881548"/>
          </a:xfrm>
          <a:prstGeom prst="rect">
            <a:avLst/>
          </a:prstGeom>
        </p:spPr>
      </p:pic>
      <p:pic>
        <p:nvPicPr>
          <p:cNvPr id="10" name="Picture 9" descr="The image illustrates a sequence of steps for the accountant to complete the 164 approval process outside of D365 FSCM, including document upload and PO creation upon completion.&#10;&#10;AI-generated content may be incorrect.">
            <a:extLst>
              <a:ext uri="{FF2B5EF4-FFF2-40B4-BE49-F238E27FC236}">
                <a16:creationId xmlns:a16="http://schemas.microsoft.com/office/drawing/2014/main" id="{5B0B7FA2-F82B-C72F-97C5-035543897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35" y="1757363"/>
            <a:ext cx="5385678" cy="245876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6E6CB5-35A7-07C5-EAE6-6FB26A5F53CB}"/>
              </a:ext>
            </a:extLst>
          </p:cNvPr>
          <p:cNvSpPr/>
          <p:nvPr/>
        </p:nvSpPr>
        <p:spPr>
          <a:xfrm>
            <a:off x="4572000" y="4393407"/>
            <a:ext cx="2686050" cy="6215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4216E5-ECC1-E90F-477C-A0183507BEB9}"/>
              </a:ext>
            </a:extLst>
          </p:cNvPr>
          <p:cNvCxnSpPr/>
          <p:nvPr/>
        </p:nvCxnSpPr>
        <p:spPr>
          <a:xfrm flipH="1" flipV="1">
            <a:off x="4743450" y="3300413"/>
            <a:ext cx="728663" cy="109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27A5D4E-83CE-356B-2051-9373B044104E}"/>
              </a:ext>
            </a:extLst>
          </p:cNvPr>
          <p:cNvSpPr txBox="1"/>
          <p:nvPr/>
        </p:nvSpPr>
        <p:spPr>
          <a:xfrm>
            <a:off x="807244" y="2465218"/>
            <a:ext cx="30695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164 Process (Outside of D365 F&amp;SCM)</a:t>
            </a:r>
          </a:p>
        </p:txBody>
      </p:sp>
    </p:spTree>
    <p:extLst>
      <p:ext uri="{BB962C8B-B14F-4D97-AF65-F5344CB8AC3E}">
        <p14:creationId xmlns:p14="http://schemas.microsoft.com/office/powerpoint/2010/main" val="380737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/>
      <p:bldP spid="1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61402A-0278-7582-B5A1-557029AB2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82CF07-EDFD-CE34-2159-5FD4F250F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>
            <a:normAutofit/>
          </a:bodyPr>
          <a:lstStyle/>
          <a:p>
            <a:r>
              <a:rPr lang="en-US" sz="2325"/>
              <a:t>Understanding Budget Control and Purchase Requisitions</a:t>
            </a:r>
          </a:p>
        </p:txBody>
      </p:sp>
      <p:pic>
        <p:nvPicPr>
          <p:cNvPr id="8" name="Picture 7" descr="The image illustrates a procurement process with various budgetary actions, warnings, and approval steps, including product additions, line cancellations, and legal considerations.&#10;&#10;AI-generated content may be incorrect.">
            <a:extLst>
              <a:ext uri="{FF2B5EF4-FFF2-40B4-BE49-F238E27FC236}">
                <a16:creationId xmlns:a16="http://schemas.microsoft.com/office/drawing/2014/main" id="{28887E51-5BB9-FDB9-289A-3CDFD7EAF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97" y="2477694"/>
            <a:ext cx="6459267" cy="3165041"/>
          </a:xfrm>
          <a:prstGeom prst="rect">
            <a:avLst/>
          </a:pr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F071E-634E-B77D-BFE6-0526248C2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455380" cy="3656203"/>
          </a:xfrm>
        </p:spPr>
        <p:txBody>
          <a:bodyPr>
            <a:normAutofit/>
          </a:bodyPr>
          <a:lstStyle/>
          <a:p>
            <a:r>
              <a:rPr lang="en-US" dirty="0"/>
              <a:t>The following financial dimensions are used for budget control: </a:t>
            </a:r>
          </a:p>
          <a:p>
            <a:pPr lvl="1"/>
            <a:r>
              <a:rPr lang="en-US" sz="1800" dirty="0"/>
              <a:t>Department </a:t>
            </a:r>
          </a:p>
          <a:p>
            <a:pPr lvl="1"/>
            <a:r>
              <a:rPr lang="en-US" sz="1800" dirty="0"/>
              <a:t>Award </a:t>
            </a:r>
          </a:p>
          <a:p>
            <a:pPr lvl="1"/>
            <a:r>
              <a:rPr lang="en-US" sz="1800" dirty="0"/>
              <a:t>Project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30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F14D1B5A-7DCC-BCF1-60E8-C833C6F89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477" y="1164413"/>
            <a:ext cx="7882247" cy="601061"/>
          </a:xfrm>
        </p:spPr>
        <p:txBody>
          <a:bodyPr>
            <a:normAutofit/>
          </a:bodyPr>
          <a:lstStyle/>
          <a:p>
            <a:r>
              <a:rPr lang="en-US" dirty="0"/>
              <a:t>Let’s Get to Work!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67900-1CA5-6145-91FE-F72B53531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25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16A42-2ED9-9807-ED96-2A18440E5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FE790CF-3C33-BEEF-46E2-B12076B5B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234447"/>
            <a:ext cx="3491948" cy="432395"/>
          </a:xfrm>
        </p:spPr>
        <p:txBody>
          <a:bodyPr>
            <a:normAutofit/>
          </a:bodyPr>
          <a:lstStyle/>
          <a:p>
            <a:r>
              <a:rPr lang="en-US" dirty="0"/>
              <a:t>Personalize your space</a:t>
            </a:r>
          </a:p>
        </p:txBody>
      </p:sp>
      <p:pic>
        <p:nvPicPr>
          <p:cNvPr id="7" name="Picture 6" descr="Worker typing on laptop">
            <a:extLst>
              <a:ext uri="{FF2B5EF4-FFF2-40B4-BE49-F238E27FC236}">
                <a16:creationId xmlns:a16="http://schemas.microsoft.com/office/drawing/2014/main" id="{270A34F7-A274-30E2-FB98-74F3884A4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r="19849" b="1"/>
          <a:stretch>
            <a:fillRect/>
          </a:stretch>
        </p:blipFill>
        <p:spPr>
          <a:xfrm>
            <a:off x="4271296" y="848810"/>
            <a:ext cx="4913480" cy="5168438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435B0F-154E-CEDD-0698-7BDEFC02D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15</a:t>
            </a:fld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B12BD929-3D0A-72C3-1D2E-DDD9DBAB6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2057170"/>
            <a:ext cx="4025348" cy="128204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Logging in D365 FSCM</a:t>
            </a:r>
          </a:p>
          <a:p>
            <a:r>
              <a:rPr lang="en-US" b="1" dirty="0"/>
              <a:t>Creating Favorites in D365 F&amp;SCM</a:t>
            </a:r>
          </a:p>
          <a:p>
            <a:r>
              <a:rPr lang="en-US" b="1" dirty="0"/>
              <a:t>Personalize Purchase Requisitions form</a:t>
            </a:r>
          </a:p>
          <a:p>
            <a:r>
              <a:rPr lang="en-US" b="1" dirty="0"/>
              <a:t>Enable Workflow Notifications</a:t>
            </a:r>
          </a:p>
        </p:txBody>
      </p:sp>
    </p:spTree>
    <p:extLst>
      <p:ext uri="{BB962C8B-B14F-4D97-AF65-F5344CB8AC3E}">
        <p14:creationId xmlns:p14="http://schemas.microsoft.com/office/powerpoint/2010/main" val="248715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F77ADC-12F6-6594-516E-C164F8584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ABE9090-5B5D-BFC4-4301-62E30CAE1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t"/>
          <a:lstStyle/>
          <a:p>
            <a:r>
              <a:rPr lang="en-US" dirty="0">
                <a:latin typeface="Roboto"/>
                <a:ea typeface="Roboto"/>
                <a:cs typeface="Roboto"/>
              </a:rPr>
              <a:t>Purchase Requisitions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8F6101-1645-03E9-E3F6-C8047472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457" y="1783237"/>
            <a:ext cx="8827391" cy="3656203"/>
          </a:xfrm>
        </p:spPr>
        <p:txBody>
          <a:bodyPr lIns="68580" tIns="34290" rIns="68580" bIns="34290" anchor="t"/>
          <a:lstStyle/>
          <a:p>
            <a:r>
              <a:rPr lang="en-US" sz="1500" dirty="0">
                <a:latin typeface="Roboto Light"/>
                <a:ea typeface="Roboto Light"/>
                <a:cs typeface="Roboto Light"/>
              </a:rPr>
              <a:t>A purchase requisition is an internal document that authorizes the Purchasing department to buy items or services. </a:t>
            </a:r>
          </a:p>
          <a:p>
            <a:r>
              <a:rPr lang="en-US" sz="1500" dirty="0">
                <a:latin typeface="Roboto Light"/>
                <a:ea typeface="Roboto Light"/>
                <a:cs typeface="Roboto Light"/>
              </a:rPr>
              <a:t>After a purchase requisition is approved via workflow, it will generate a purchase order.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AE144D-4052-1F0A-C97C-0A1174D39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168" y="2643075"/>
            <a:ext cx="6613270" cy="279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0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97CD8A-CC11-DCAE-D202-048376FF7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FFC377-312A-451D-09F2-7C3B199AA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SCENARIO 1 – Office Supplies Under $10K (Full Receipt)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B073AB-A50B-CD21-2FF0-D6A17DF7C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5610799" cy="3656203"/>
          </a:xfrm>
        </p:spPr>
        <p:txBody>
          <a:bodyPr/>
          <a:lstStyle/>
          <a:p>
            <a:r>
              <a:rPr lang="en-US" b="1" dirty="0"/>
              <a:t>Business Case:</a:t>
            </a:r>
          </a:p>
          <a:p>
            <a:pPr lvl="1"/>
            <a:r>
              <a:rPr lang="en-US" dirty="0"/>
              <a:t>Purchase $8,500 in office supplies using General Funds.</a:t>
            </a:r>
          </a:p>
          <a:p>
            <a:r>
              <a:rPr lang="en-US" b="1" dirty="0"/>
              <a:t>Flow:</a:t>
            </a:r>
          </a:p>
          <a:p>
            <a:pPr lvl="1"/>
            <a:r>
              <a:rPr lang="en-US" dirty="0"/>
              <a:t>Create requisition</a:t>
            </a:r>
          </a:p>
          <a:p>
            <a:pPr lvl="1"/>
            <a:r>
              <a:rPr lang="en-US" dirty="0"/>
              <a:t>Enter dimensions</a:t>
            </a:r>
          </a:p>
          <a:p>
            <a:pPr lvl="1"/>
            <a:r>
              <a:rPr lang="en-US" dirty="0"/>
              <a:t>Enter attachments</a:t>
            </a:r>
          </a:p>
          <a:p>
            <a:pPr lvl="1"/>
            <a:r>
              <a:rPr lang="en-US" dirty="0"/>
              <a:t>Submit workflow</a:t>
            </a:r>
          </a:p>
          <a:p>
            <a:pPr lvl="1"/>
            <a:r>
              <a:rPr lang="en-US" dirty="0"/>
              <a:t>PO auto-creates</a:t>
            </a:r>
          </a:p>
          <a:p>
            <a:pPr lvl="1"/>
            <a:r>
              <a:rPr lang="en-US" dirty="0"/>
              <a:t>Open PO</a:t>
            </a:r>
          </a:p>
          <a:p>
            <a:pPr lvl="1"/>
            <a:r>
              <a:rPr lang="en-US" dirty="0"/>
              <a:t>Assign buyer</a:t>
            </a:r>
          </a:p>
          <a:p>
            <a:pPr lvl="1"/>
            <a:r>
              <a:rPr lang="en-US" dirty="0"/>
              <a:t>Confirm PO</a:t>
            </a:r>
          </a:p>
          <a:p>
            <a:pPr lvl="1"/>
            <a:r>
              <a:rPr lang="en-US" dirty="0"/>
              <a:t>**Full receipt**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29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4F5D4E-A317-F0F3-5393-0F7EDE5B8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18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178825-361F-A787-72B5-51669BE13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>
            <a:normAutofit/>
          </a:bodyPr>
          <a:lstStyle/>
          <a:p>
            <a:r>
              <a:rPr lang="en-US" dirty="0"/>
              <a:t>List of </a:t>
            </a:r>
            <a:r>
              <a:rPr lang="en-US"/>
              <a:t>users by department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D0205D1-DE04-3B06-D5C2-1FA2D40380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749713"/>
              </p:ext>
            </p:extLst>
          </p:nvPr>
        </p:nvGraphicFramePr>
        <p:xfrm>
          <a:off x="428531" y="1719748"/>
          <a:ext cx="2515081" cy="3756404"/>
        </p:xfrm>
        <a:graphic>
          <a:graphicData uri="http://schemas.openxmlformats.org/drawingml/2006/table">
            <a:tbl>
              <a:tblPr/>
              <a:tblGrid>
                <a:gridCol w="1348559">
                  <a:extLst>
                    <a:ext uri="{9D8B030D-6E8A-4147-A177-3AD203B41FA5}">
                      <a16:colId xmlns:a16="http://schemas.microsoft.com/office/drawing/2014/main" val="1141757629"/>
                    </a:ext>
                  </a:extLst>
                </a:gridCol>
                <a:gridCol w="1166522">
                  <a:extLst>
                    <a:ext uri="{9D8B030D-6E8A-4147-A177-3AD203B41FA5}">
                      <a16:colId xmlns:a16="http://schemas.microsoft.com/office/drawing/2014/main" val="1085515686"/>
                    </a:ext>
                  </a:extLst>
                </a:gridCol>
              </a:tblGrid>
              <a:tr h="1553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User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Department</a:t>
                      </a:r>
                      <a:endParaRPr lang="en-US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219671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Brenda Holgate 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770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1552028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Brenda Tsosie 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3185927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Charlene Jim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846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152679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Chassidy Logg 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8149472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Cheyenne Livingston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997451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Cynthia Avery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2742103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Darlene Begay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594020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Delores Hunt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846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620497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Evangelene Shorty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717454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Jeremy Gishey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880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2313700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Larieta Tso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932653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Lisa Tsosie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998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2166862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Marcus Yazzie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584142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Minja Taliman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610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5936529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Pricilla Greyeyes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770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672928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Richard Gomez Jr.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998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2792236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Robert Allan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988252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Shara Peterson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262397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Sherelle Walker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998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200047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Shirlene Johnson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846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297655"/>
                  </a:ext>
                </a:extLst>
              </a:tr>
              <a:tr h="1638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Valentina Redhorse </a:t>
                      </a:r>
                      <a:endParaRPr lang="en-US" sz="1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880</a:t>
                      </a:r>
                      <a:endParaRPr lang="en-US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37" marR="3837" marT="383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763779"/>
                  </a:ext>
                </a:extLst>
              </a:tr>
            </a:tbl>
          </a:graphicData>
        </a:graphic>
      </p:graphicFrame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4A0214E3-9B18-EEA0-1F43-49EA57E150FE}"/>
              </a:ext>
            </a:extLst>
          </p:cNvPr>
          <p:cNvGraphicFramePr>
            <a:graphicFrameLocks noGrp="1"/>
          </p:cNvGraphicFramePr>
          <p:nvPr>
            <p:ph idx="13"/>
            <p:extLst>
              <p:ext uri="{D42A27DB-BD31-4B8C-83A1-F6EECF244321}">
                <p14:modId xmlns:p14="http://schemas.microsoft.com/office/powerpoint/2010/main" val="2232092985"/>
              </p:ext>
            </p:extLst>
          </p:nvPr>
        </p:nvGraphicFramePr>
        <p:xfrm>
          <a:off x="3268306" y="1719750"/>
          <a:ext cx="2515082" cy="3596380"/>
        </p:xfrm>
        <a:graphic>
          <a:graphicData uri="http://schemas.openxmlformats.org/drawingml/2006/table">
            <a:tbl>
              <a:tblPr/>
              <a:tblGrid>
                <a:gridCol w="1348999">
                  <a:extLst>
                    <a:ext uri="{9D8B030D-6E8A-4147-A177-3AD203B41FA5}">
                      <a16:colId xmlns:a16="http://schemas.microsoft.com/office/drawing/2014/main" val="923149563"/>
                    </a:ext>
                  </a:extLst>
                </a:gridCol>
                <a:gridCol w="1166083">
                  <a:extLst>
                    <a:ext uri="{9D8B030D-6E8A-4147-A177-3AD203B41FA5}">
                      <a16:colId xmlns:a16="http://schemas.microsoft.com/office/drawing/2014/main" val="381916204"/>
                    </a:ext>
                  </a:extLst>
                </a:gridCol>
              </a:tblGrid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User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Department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327290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Alisha Davis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605706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Carletta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Chevarillo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532185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Clarinda Begay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377502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Danista Golden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934567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Davina Begaye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70754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Dominic Beyal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9305478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Hanasbah Wyaco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621501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Jerrilyn Owens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2191818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Julia Mitchell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226233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Kristina Silversmith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1393000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Leonard Francisco Jr.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268656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Marsha Johns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434944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Monica Ayze-Roanhorse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71428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Norbert Nez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7392471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Patrick Yazzie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8980058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Sharen Sandoval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113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648820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Shayla Yellowhair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17517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Stephen Etsitty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045643"/>
                  </a:ext>
                </a:extLst>
              </a:tr>
              <a:tr h="1798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Tia Yazzie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099760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0B1E2D07-3AEE-E37F-587E-E703F1128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37395"/>
              </p:ext>
            </p:extLst>
          </p:nvPr>
        </p:nvGraphicFramePr>
        <p:xfrm>
          <a:off x="6200389" y="1719748"/>
          <a:ext cx="2696573" cy="3766664"/>
        </p:xfrm>
        <a:graphic>
          <a:graphicData uri="http://schemas.openxmlformats.org/drawingml/2006/table">
            <a:tbl>
              <a:tblPr/>
              <a:tblGrid>
                <a:gridCol w="1446344">
                  <a:extLst>
                    <a:ext uri="{9D8B030D-6E8A-4147-A177-3AD203B41FA5}">
                      <a16:colId xmlns:a16="http://schemas.microsoft.com/office/drawing/2014/main" val="4174995705"/>
                    </a:ext>
                  </a:extLst>
                </a:gridCol>
                <a:gridCol w="1250229">
                  <a:extLst>
                    <a:ext uri="{9D8B030D-6E8A-4147-A177-3AD203B41FA5}">
                      <a16:colId xmlns:a16="http://schemas.microsoft.com/office/drawing/2014/main" val="1913122593"/>
                    </a:ext>
                  </a:extLst>
                </a:gridCol>
              </a:tblGrid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User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Department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677155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Almeria Slinkey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677300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Cassandra Little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644670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Cecelia Thomas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090653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Cinandre Dolfin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157254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Edith Snyder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644951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Eunice Harrison-Martin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16531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Harmon Mason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743562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James Bennet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470282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Kendra Watchman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994726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Letisha Tom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1811989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Linda Williams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664275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Lorraine Tabaha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9785467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Melanie Price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34674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Paulette Begay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745442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Raquel Chee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455185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Robert Willie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5879777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Sandra Dalgai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65033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Shani Francis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N/A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401537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Stacey Chester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243477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Tanya Shepard 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0528504"/>
                  </a:ext>
                </a:extLst>
              </a:tr>
              <a:tr h="1635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Vanessa Mescal</a:t>
                      </a:r>
                    </a:p>
                  </a:txBody>
                  <a:tcPr marL="3572" marR="3572" marT="3572" marB="0" anchor="b">
                    <a:lnL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170</a:t>
                      </a:r>
                    </a:p>
                  </a:txBody>
                  <a:tcPr marL="3572" marR="3572" marT="357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4B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462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90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C7789-E208-DD1B-ACEA-82141C558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BEE036-AE0A-3058-7BD4-AAF318154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65E78C-9CA9-0D8C-DC6D-1AC0182A2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SCENARIO 2 – Blanket Order Under $10K (Partial Receipt)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1B843D-581E-6BAB-9071-93A33B6EF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3656203"/>
          </a:xfrm>
        </p:spPr>
        <p:txBody>
          <a:bodyPr/>
          <a:lstStyle/>
          <a:p>
            <a:r>
              <a:rPr lang="en-US" b="1" dirty="0"/>
              <a:t>Business Case:</a:t>
            </a:r>
          </a:p>
          <a:p>
            <a:r>
              <a:rPr lang="en-US" dirty="0"/>
              <a:t>Create a $9,000 blanket order for supplies delivered monthly. Add NN Sales tax.</a:t>
            </a:r>
          </a:p>
          <a:p>
            <a:r>
              <a:rPr lang="en-US" b="1" dirty="0"/>
              <a:t>Flow:</a:t>
            </a:r>
          </a:p>
          <a:p>
            <a:pPr lvl="1"/>
            <a:r>
              <a:rPr lang="en-US" dirty="0"/>
              <a:t>Create requisition under $10K</a:t>
            </a:r>
          </a:p>
          <a:p>
            <a:pPr lvl="1"/>
            <a:r>
              <a:rPr lang="en-US" dirty="0"/>
              <a:t>Submit → PO auto-creates</a:t>
            </a:r>
          </a:p>
          <a:p>
            <a:pPr lvl="1"/>
            <a:r>
              <a:rPr lang="en-US" dirty="0"/>
              <a:t>Confirm PO</a:t>
            </a:r>
          </a:p>
          <a:p>
            <a:pPr lvl="1"/>
            <a:r>
              <a:rPr lang="en-US" dirty="0"/>
              <a:t>**Receive partial quantity**</a:t>
            </a:r>
          </a:p>
          <a:p>
            <a:pPr lvl="1"/>
            <a:r>
              <a:rPr lang="en-US" dirty="0"/>
              <a:t>Review PO status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45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91DF5-AD58-9F51-98B8-BE445A9D9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519490-F246-E960-B10E-2B3256D64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5BB29A-BA56-B790-2552-1966DCE28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3 – </a:t>
            </a:r>
            <a:r>
              <a:rPr lang="en-US" sz="2700" dirty="0"/>
              <a:t>Order Over $10K </a:t>
            </a:r>
            <a:r>
              <a:rPr lang="en-US" dirty="0"/>
              <a:t>(Approval Route)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C741B-D7C2-8A5B-81AB-402BA5CB9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3656203"/>
          </a:xfrm>
        </p:spPr>
        <p:txBody>
          <a:bodyPr/>
          <a:lstStyle/>
          <a:p>
            <a:r>
              <a:rPr lang="en-US" b="1" dirty="0"/>
              <a:t>Business Scenario</a:t>
            </a:r>
          </a:p>
          <a:p>
            <a:pPr lvl="1"/>
            <a:r>
              <a:rPr lang="en-US" dirty="0"/>
              <a:t>Your program needs to purchase $18,500 in equipment.</a:t>
            </a:r>
          </a:p>
          <a:p>
            <a:r>
              <a:rPr lang="en-US" b="1" dirty="0"/>
              <a:t>Work Steps</a:t>
            </a:r>
          </a:p>
          <a:p>
            <a:pPr lvl="1"/>
            <a:r>
              <a:rPr lang="en-US" dirty="0"/>
              <a:t>Create requisition</a:t>
            </a:r>
          </a:p>
          <a:p>
            <a:pPr lvl="1"/>
            <a:r>
              <a:rPr lang="en-US" dirty="0"/>
              <a:t>Enter dimensions</a:t>
            </a:r>
          </a:p>
          <a:p>
            <a:pPr lvl="1"/>
            <a:r>
              <a:rPr lang="en-US" dirty="0"/>
              <a:t>Enter attachments</a:t>
            </a:r>
          </a:p>
          <a:p>
            <a:pPr lvl="1"/>
            <a:r>
              <a:rPr lang="en-US"/>
              <a:t>**Enter a discount**</a:t>
            </a:r>
            <a:endParaRPr lang="en-US" dirty="0"/>
          </a:p>
          <a:p>
            <a:pPr lvl="1"/>
            <a:r>
              <a:rPr lang="en-US" dirty="0"/>
              <a:t>Submit workflow</a:t>
            </a:r>
          </a:p>
          <a:p>
            <a:pPr lvl="1"/>
            <a:r>
              <a:rPr lang="en-US" dirty="0"/>
              <a:t>Review Workflow History</a:t>
            </a:r>
          </a:p>
          <a:p>
            <a:pPr lvl="1"/>
            <a:r>
              <a:rPr lang="en-US" dirty="0"/>
              <a:t>Leave in “In Review”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36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1761E-834A-9E27-1993-23C5F9850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5B2EFD-73CA-86DC-397D-2B192A0A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D9EFC5-6B0E-72A4-D9FD-B247143D2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4 – Contract Over $10K (Approval Route)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253BBD-1EA9-C345-3D9E-A0D4F9546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3656203"/>
          </a:xfrm>
        </p:spPr>
        <p:txBody>
          <a:bodyPr/>
          <a:lstStyle/>
          <a:p>
            <a:r>
              <a:rPr lang="en-US" b="1" dirty="0"/>
              <a:t>Business Case:</a:t>
            </a:r>
          </a:p>
          <a:p>
            <a:pPr lvl="1"/>
            <a:r>
              <a:rPr lang="en-US" dirty="0"/>
              <a:t>Create $12,000 service contract (General Funds – Award NN000010).</a:t>
            </a:r>
          </a:p>
          <a:p>
            <a:r>
              <a:rPr lang="en-US" b="1" dirty="0"/>
              <a:t>Flow:</a:t>
            </a:r>
          </a:p>
          <a:p>
            <a:pPr lvl="1"/>
            <a:r>
              <a:rPr lang="en-US" dirty="0"/>
              <a:t>Create requisition</a:t>
            </a:r>
          </a:p>
          <a:p>
            <a:pPr lvl="1"/>
            <a:r>
              <a:rPr lang="en-US" dirty="0"/>
              <a:t>Select Business Reason: Service Contract</a:t>
            </a:r>
          </a:p>
          <a:p>
            <a:pPr lvl="1"/>
            <a:r>
              <a:rPr lang="en-US" dirty="0"/>
              <a:t>Enter attachments</a:t>
            </a:r>
          </a:p>
          <a:p>
            <a:pPr lvl="1"/>
            <a:r>
              <a:rPr lang="en-US" dirty="0"/>
              <a:t>Submit workflow</a:t>
            </a:r>
          </a:p>
          <a:p>
            <a:pPr lvl="1"/>
            <a:r>
              <a:rPr lang="en-US" dirty="0"/>
              <a:t>Review routing</a:t>
            </a:r>
          </a:p>
          <a:p>
            <a:pPr lvl="1"/>
            <a:r>
              <a:rPr lang="en-US" dirty="0"/>
              <a:t>Review Workflow History</a:t>
            </a:r>
          </a:p>
          <a:p>
            <a:pPr lvl="1"/>
            <a:r>
              <a:rPr lang="en-US" dirty="0"/>
              <a:t>Leave in “In Review”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36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F9C55-FC56-ADED-3899-4A56114C2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DEFAF5-00C6-C4DC-D1FA-DBD9B01E8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093DFE-A057-3CF3-6E83-65E22ADE2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SCENARIO 5 – Contract Over $10K – No budget available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505C7-D275-BCBD-CEA6-F741678B3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3656203"/>
          </a:xfrm>
        </p:spPr>
        <p:txBody>
          <a:bodyPr/>
          <a:lstStyle/>
          <a:p>
            <a:r>
              <a:rPr lang="en-US" b="1" dirty="0"/>
              <a:t>Business Case:</a:t>
            </a:r>
          </a:p>
          <a:p>
            <a:pPr lvl="1"/>
            <a:r>
              <a:rPr lang="en-US" dirty="0"/>
              <a:t>Create $15,000 service contract (External Funds – Award AZ000058).</a:t>
            </a:r>
          </a:p>
          <a:p>
            <a:r>
              <a:rPr lang="en-US" b="1" dirty="0"/>
              <a:t>Flow:</a:t>
            </a:r>
          </a:p>
          <a:p>
            <a:pPr lvl="1"/>
            <a:r>
              <a:rPr lang="en-US" dirty="0"/>
              <a:t>Create requisition</a:t>
            </a:r>
          </a:p>
          <a:p>
            <a:pPr lvl="1"/>
            <a:r>
              <a:rPr lang="en-US" dirty="0"/>
              <a:t>Select Business Reason: Service Contract</a:t>
            </a:r>
          </a:p>
          <a:p>
            <a:pPr lvl="1"/>
            <a:r>
              <a:rPr lang="en-US" dirty="0"/>
              <a:t>Enter attachments</a:t>
            </a:r>
          </a:p>
          <a:p>
            <a:pPr lvl="1"/>
            <a:r>
              <a:rPr lang="en-US" dirty="0"/>
              <a:t>Budget control statistics</a:t>
            </a:r>
          </a:p>
          <a:p>
            <a:pPr lvl="1"/>
            <a:r>
              <a:rPr lang="en-US" dirty="0"/>
              <a:t>Change Distributions</a:t>
            </a:r>
          </a:p>
          <a:p>
            <a:pPr lvl="1"/>
            <a:r>
              <a:rPr lang="en-US" dirty="0"/>
              <a:t>Submit workflow</a:t>
            </a:r>
          </a:p>
          <a:p>
            <a:pPr lvl="1"/>
            <a:r>
              <a:rPr lang="en-US" dirty="0"/>
              <a:t>Review routing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3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24182-29A6-22EA-485E-BAA3E895C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CD0278-1419-5847-289A-F2E4D664D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9F8E4F-A3F2-CBFF-F723-5A7C53BE9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Purchase Orders - Additional Scenarios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30DBB6-ADBF-9A3D-77EB-D15B2B71B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3656203"/>
          </a:xfrm>
        </p:spPr>
        <p:txBody>
          <a:bodyPr/>
          <a:lstStyle/>
          <a:p>
            <a:r>
              <a:rPr lang="en-US" dirty="0"/>
              <a:t>Reverse a Purchase Order Receipt (QRG 10)</a:t>
            </a:r>
          </a:p>
          <a:p>
            <a:r>
              <a:rPr lang="en-US" dirty="0"/>
              <a:t>Cancel remaining quantities (QRG 7)</a:t>
            </a:r>
          </a:p>
          <a:p>
            <a:r>
              <a:rPr lang="en-US" dirty="0"/>
              <a:t>Finalize a Purchase Order (QRG 13)</a:t>
            </a:r>
          </a:p>
          <a:p>
            <a:r>
              <a:rPr lang="en-US" dirty="0"/>
              <a:t>Adjustments to Purchase Orders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54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showing a speaker with a presentation and an audience of people in a seated arrangement.&#10;&#10;AI-generated content may be incorrect.">
            <a:extLst>
              <a:ext uri="{FF2B5EF4-FFF2-40B4-BE49-F238E27FC236}">
                <a16:creationId xmlns:a16="http://schemas.microsoft.com/office/drawing/2014/main" id="{1559B9BF-91DC-4D06-3BA1-3C53813A1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438" y="2624155"/>
            <a:ext cx="4140994" cy="313899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CDBCC0-9150-8649-50E7-203B9AE6C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C0E5DB-2F94-6B2F-7116-8C02B7798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62" y="1162059"/>
            <a:ext cx="8048211" cy="432395"/>
          </a:xfrm>
        </p:spPr>
        <p:txBody>
          <a:bodyPr/>
          <a:lstStyle/>
          <a:p>
            <a:r>
              <a:rPr lang="en-US" dirty="0"/>
              <a:t>Post-Training Rollout Plan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0B46F9-053E-2059-ADFA-E2D0C6FE0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562" y="1784325"/>
            <a:ext cx="8048211" cy="3656203"/>
          </a:xfrm>
        </p:spPr>
        <p:txBody>
          <a:bodyPr/>
          <a:lstStyle/>
          <a:p>
            <a:r>
              <a:rPr lang="en-US" b="1" dirty="0"/>
              <a:t>Phase 1 – Core Training (May 5–7)</a:t>
            </a:r>
          </a:p>
          <a:p>
            <a:pPr lvl="1"/>
            <a:r>
              <a:rPr lang="en-US" dirty="0"/>
              <a:t>Power Users trained onsite </a:t>
            </a:r>
          </a:p>
          <a:p>
            <a:pPr lvl="1"/>
            <a:r>
              <a:rPr lang="en-US" dirty="0"/>
              <a:t>Hands-on system exposure </a:t>
            </a:r>
          </a:p>
          <a:p>
            <a:pPr lvl="1"/>
            <a:r>
              <a:rPr lang="en-US" dirty="0"/>
              <a:t>End-to-end lifecycle practice </a:t>
            </a:r>
          </a:p>
          <a:p>
            <a:r>
              <a:rPr lang="en-US" b="1" dirty="0"/>
              <a:t>Phase 2 – Remote Preparation (</a:t>
            </a:r>
            <a:r>
              <a:rPr lang="en-US" dirty="0"/>
              <a:t>May 11-22)</a:t>
            </a:r>
          </a:p>
          <a:p>
            <a:pPr lvl="1"/>
            <a:r>
              <a:rPr lang="en-US" dirty="0"/>
              <a:t>(May 11- 22) Practice using the QRGs and practice Sheet </a:t>
            </a:r>
          </a:p>
          <a:p>
            <a:pPr lvl="1"/>
            <a:r>
              <a:rPr lang="en-US" dirty="0"/>
              <a:t>(May 25 – 29) Working sessions between AIT and Power Users </a:t>
            </a:r>
          </a:p>
          <a:p>
            <a:pPr lvl="2"/>
            <a:r>
              <a:rPr lang="en-US" b="1" dirty="0"/>
              <a:t>Focus:</a:t>
            </a:r>
            <a:endParaRPr lang="en-US" dirty="0"/>
          </a:p>
          <a:p>
            <a:pPr lvl="3"/>
            <a:r>
              <a:rPr lang="en-US" dirty="0"/>
              <a:t>Reinforce system knowledge </a:t>
            </a:r>
          </a:p>
          <a:p>
            <a:pPr lvl="3"/>
            <a:r>
              <a:rPr lang="en-US" dirty="0"/>
              <a:t>Prepare for training delivery </a:t>
            </a:r>
          </a:p>
          <a:p>
            <a:pPr lvl="3"/>
            <a:r>
              <a:rPr lang="en-US" dirty="0"/>
              <a:t>Review materials and scenarios </a:t>
            </a:r>
          </a:p>
          <a:p>
            <a:pPr lvl="3"/>
            <a:r>
              <a:rPr lang="en-US" dirty="0"/>
              <a:t>Align on rollout expectations </a:t>
            </a:r>
          </a:p>
        </p:txBody>
      </p:sp>
    </p:spTree>
    <p:extLst>
      <p:ext uri="{BB962C8B-B14F-4D97-AF65-F5344CB8AC3E}">
        <p14:creationId xmlns:p14="http://schemas.microsoft.com/office/powerpoint/2010/main" val="99913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5BCD0-3F0B-1251-C5A0-755DF5EDA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showing a speaker with a presentation and an audience of people in a seated arrangement.&#10;&#10;AI-generated content may be incorrect.">
            <a:extLst>
              <a:ext uri="{FF2B5EF4-FFF2-40B4-BE49-F238E27FC236}">
                <a16:creationId xmlns:a16="http://schemas.microsoft.com/office/drawing/2014/main" id="{E3CB23DD-7A6B-F7C9-E703-424FD6BEAB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438" y="2624155"/>
            <a:ext cx="4140994" cy="313899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64DE38-C518-59BA-A11B-077A1EC8F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1F2A47-E55F-6EDE-C46C-150EE88D3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62" y="1162059"/>
            <a:ext cx="8048211" cy="432395"/>
          </a:xfrm>
        </p:spPr>
        <p:txBody>
          <a:bodyPr/>
          <a:lstStyle/>
          <a:p>
            <a:r>
              <a:rPr lang="en-US" dirty="0"/>
              <a:t>Post-Training Rollout Plan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A6441A-79D3-7F87-2F55-C14688A9C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562" y="1866114"/>
            <a:ext cx="8048211" cy="3656203"/>
          </a:xfrm>
        </p:spPr>
        <p:txBody>
          <a:bodyPr/>
          <a:lstStyle/>
          <a:p>
            <a:r>
              <a:rPr lang="en-US" b="1" dirty="0"/>
              <a:t>Phase 3 – Division Rollout Execution (TBD)</a:t>
            </a:r>
          </a:p>
          <a:p>
            <a:pPr lvl="1"/>
            <a:r>
              <a:rPr lang="en-US" dirty="0"/>
              <a:t>Each Division will lead their own internal training using the same model.</a:t>
            </a:r>
          </a:p>
          <a:p>
            <a:pPr lvl="1"/>
            <a:endParaRPr lang="en-US" dirty="0"/>
          </a:p>
          <a:p>
            <a:r>
              <a:rPr lang="en-US" b="1" dirty="0"/>
              <a:t>Recommended Approach (may vary by Division):</a:t>
            </a:r>
            <a:endParaRPr lang="en-US" dirty="0"/>
          </a:p>
          <a:p>
            <a:pPr lvl="1"/>
            <a:r>
              <a:rPr lang="en-US" dirty="0"/>
              <a:t>3-day training cycles per Division </a:t>
            </a:r>
          </a:p>
          <a:p>
            <a:pPr lvl="1"/>
            <a:r>
              <a:rPr lang="en-US" dirty="0"/>
              <a:t>Up to 20 users per session </a:t>
            </a:r>
          </a:p>
          <a:p>
            <a:pPr lvl="1"/>
            <a:r>
              <a:rPr lang="en-US" dirty="0"/>
              <a:t>Option to run up to 2 sessions per 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0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B9B23-5B84-60E1-B0D2-983B6756C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EE3DBB-9153-776A-3C3D-12485A9E9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01620C-B966-433C-ED5B-9DED93A7F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TOPICS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CEDC78-E941-65EE-9DEA-38F4763AD2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3656203"/>
          </a:xfrm>
        </p:spPr>
        <p:txBody>
          <a:bodyPr/>
          <a:lstStyle/>
          <a:p>
            <a:r>
              <a:rPr lang="en-US" dirty="0"/>
              <a:t>Data refresh</a:t>
            </a:r>
          </a:p>
          <a:p>
            <a:r>
              <a:rPr lang="en-US" dirty="0"/>
              <a:t>Practice Sheets and QRG location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Make sure to disconnect from the </a:t>
            </a:r>
            <a:r>
              <a:rPr lang="en-US" dirty="0" err="1"/>
              <a:t>Wifi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94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1F96ED-8819-4ED0-FEDF-C23DC9AD3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C709A-F7CC-C39E-BDEC-A623A52A2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Andrea Garay</a:t>
            </a:r>
          </a:p>
          <a:p>
            <a:r>
              <a:rPr lang="en-US" dirty="0"/>
              <a:t>agaray@arcticit.com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77D7E7-F19D-B538-1C20-518202B626C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Natalie Ruela</a:t>
            </a:r>
          </a:p>
          <a:p>
            <a:r>
              <a:rPr lang="en-US" dirty="0"/>
              <a:t>nruela@arcticit.com</a:t>
            </a:r>
          </a:p>
        </p:txBody>
      </p:sp>
    </p:spTree>
    <p:extLst>
      <p:ext uri="{BB962C8B-B14F-4D97-AF65-F5344CB8AC3E}">
        <p14:creationId xmlns:p14="http://schemas.microsoft.com/office/powerpoint/2010/main" val="68793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126D1-553B-B129-A4FB-A271FD226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DA90BD-22A8-DE2C-2C91-58DFE21F6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386C059-5950-C7F9-E90F-A4774D2E6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CHALLENGE - Full Cycle Under $10K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E13400-4A5F-3A6C-1868-DF02F2C2E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3656203"/>
          </a:xfrm>
        </p:spPr>
        <p:txBody>
          <a:bodyPr/>
          <a:lstStyle/>
          <a:p>
            <a:r>
              <a:rPr lang="en-US" dirty="0"/>
              <a:t>No step-by-step instruction — using only the QRG.</a:t>
            </a:r>
          </a:p>
          <a:p>
            <a:endParaRPr lang="en-US" dirty="0"/>
          </a:p>
          <a:p>
            <a:r>
              <a:rPr lang="en-US" dirty="0"/>
              <a:t>Give this:</a:t>
            </a:r>
          </a:p>
          <a:p>
            <a:pPr lvl="1"/>
            <a:r>
              <a:rPr lang="en-US" dirty="0"/>
              <a:t>Create a requisition under $10K, </a:t>
            </a:r>
          </a:p>
          <a:p>
            <a:pPr lvl="1"/>
            <a:r>
              <a:rPr lang="en-US" dirty="0"/>
              <a:t>Submit, </a:t>
            </a:r>
          </a:p>
          <a:p>
            <a:pPr lvl="1"/>
            <a:r>
              <a:rPr lang="en-US" dirty="0"/>
              <a:t>Locate the PO and confirm it, </a:t>
            </a:r>
          </a:p>
          <a:p>
            <a:pPr lvl="1"/>
            <a:r>
              <a:rPr lang="en-US" dirty="0"/>
              <a:t>Receive it fully</a:t>
            </a:r>
          </a:p>
        </p:txBody>
      </p:sp>
    </p:spTree>
    <p:extLst>
      <p:ext uri="{BB962C8B-B14F-4D97-AF65-F5344CB8AC3E}">
        <p14:creationId xmlns:p14="http://schemas.microsoft.com/office/powerpoint/2010/main" val="399317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EBE0D-86C8-EECD-6A88-03F227F5D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AD6D4E-667F-D29F-5F1F-5F55B940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3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A114-057F-6839-010B-A8EAB2BA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33884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rctic IT 2023 Theme">
  <a:themeElements>
    <a:clrScheme name="Arctic IT Color Palette 2022">
      <a:dk1>
        <a:srgbClr val="000000"/>
      </a:dk1>
      <a:lt1>
        <a:srgbClr val="FFFFFF"/>
      </a:lt1>
      <a:dk2>
        <a:srgbClr val="35BEFF"/>
      </a:dk2>
      <a:lt2>
        <a:srgbClr val="E7E6E6"/>
      </a:lt2>
      <a:accent1>
        <a:srgbClr val="1074B8"/>
      </a:accent1>
      <a:accent2>
        <a:srgbClr val="3A5F78"/>
      </a:accent2>
      <a:accent3>
        <a:srgbClr val="717F87"/>
      </a:accent3>
      <a:accent4>
        <a:srgbClr val="20B5B8"/>
      </a:accent4>
      <a:accent5>
        <a:srgbClr val="2BAC7B"/>
      </a:accent5>
      <a:accent6>
        <a:srgbClr val="19AC41"/>
      </a:accent6>
      <a:hlink>
        <a:srgbClr val="1074B8"/>
      </a:hlink>
      <a:folHlink>
        <a:srgbClr val="20B5B8"/>
      </a:folHlink>
    </a:clrScheme>
    <a:fontScheme name="Arctic IT Brand Standard">
      <a:majorFont>
        <a:latin typeface="Roboto Light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tic IT Template 2023_Confidential" id="{0A928E87-7FC6-7943-901D-26FF0F5ED878}" vid="{9C211CD2-B96F-EB47-873D-062A7BEFA5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7CE67622558140AFE67FB087058414" ma:contentTypeVersion="14" ma:contentTypeDescription="Create a new document." ma:contentTypeScope="" ma:versionID="a8c293c4ffd4c08b659b96077c357f6e">
  <xsd:schema xmlns:xsd="http://www.w3.org/2001/XMLSchema" xmlns:xs="http://www.w3.org/2001/XMLSchema" xmlns:p="http://schemas.microsoft.com/office/2006/metadata/properties" xmlns:ns2="477c78d4-68fb-42c3-9987-139d79b56b4e" targetNamespace="http://schemas.microsoft.com/office/2006/metadata/properties" ma:root="true" ma:fieldsID="3bc7b8a2495336e4afe5bf5bacf79003" ns2:_="">
    <xsd:import namespace="477c78d4-68fb-42c3-9987-139d79b56b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FunctionalArea" minOccurs="0"/>
                <xsd:element ref="ns2:Prin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7c78d4-68fb-42c3-9987-139d79b56b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18c530d-c03a-4f37-a8aa-a1b00ee9ea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FunctionalArea" ma:index="19" nillable="true" ma:displayName="Functional Area" ma:format="Dropdown" ma:internalName="FunctionalArea">
      <xsd:simpleType>
        <xsd:restriction base="dms:Text">
          <xsd:maxLength value="255"/>
        </xsd:restriction>
      </xsd:simpleType>
    </xsd:element>
    <xsd:element name="Printed" ma:index="20" nillable="true" ma:displayName="Printed" ma:default="0" ma:format="Dropdown" ma:internalName="Printe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7c78d4-68fb-42c3-9987-139d79b56b4e">
      <Terms xmlns="http://schemas.microsoft.com/office/infopath/2007/PartnerControls"/>
    </lcf76f155ced4ddcb4097134ff3c332f>
    <FunctionalArea xmlns="477c78d4-68fb-42c3-9987-139d79b56b4e" xsi:nil="true"/>
    <Printed xmlns="477c78d4-68fb-42c3-9987-139d79b56b4e">false</Printed>
  </documentManagement>
</p:properties>
</file>

<file path=customXml/itemProps1.xml><?xml version="1.0" encoding="utf-8"?>
<ds:datastoreItem xmlns:ds="http://schemas.openxmlformats.org/officeDocument/2006/customXml" ds:itemID="{B343936D-879E-4051-9C4D-D131554400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918258-BDDA-46C0-88E0-DE0E69C81C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7c78d4-68fb-42c3-9987-139d79b56b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5116C3-B849-4636-B3C9-66837DE4EAB5}">
  <ds:schemaRefs>
    <ds:schemaRef ds:uri="477c78d4-68fb-42c3-9987-139d79b56b4e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Arctic IT Template 2023_Confidential</Template>
  <TotalTime>14801</TotalTime>
  <Words>1632</Words>
  <Application>Microsoft Office PowerPoint</Application>
  <PresentationFormat>Letter Paper (8.5x11 in)</PresentationFormat>
  <Paragraphs>461</Paragraphs>
  <Slides>30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Arctic IT 2023 Theme</vt:lpstr>
      <vt:lpstr>Navajo Nation Requisitioners/Receivers– Procurement &amp; Sourcing</vt:lpstr>
      <vt:lpstr>About me …</vt:lpstr>
      <vt:lpstr>PowerPoint Presentation</vt:lpstr>
      <vt:lpstr>Why You Were Selected</vt:lpstr>
      <vt:lpstr>Session Objectives</vt:lpstr>
      <vt:lpstr>Training Session Strategy</vt:lpstr>
      <vt:lpstr>Training Ground Rules</vt:lpstr>
      <vt:lpstr>Basics</vt:lpstr>
      <vt:lpstr>F&amp;SCM Chart of Accounts Structure – QRG2</vt:lpstr>
      <vt:lpstr>How Posting Works in D365 F&amp;SCM</vt:lpstr>
      <vt:lpstr>Business Reason</vt:lpstr>
      <vt:lpstr>Purchase Requisition workflow</vt:lpstr>
      <vt:lpstr>Understanding Budget Control and Purchase Requisitions</vt:lpstr>
      <vt:lpstr>Let’s Get to Work!</vt:lpstr>
      <vt:lpstr>Personalize your space</vt:lpstr>
      <vt:lpstr>Purchase Requisitions</vt:lpstr>
      <vt:lpstr>SCENARIO 1 – Office Supplies Under $10K (Full Receipt) </vt:lpstr>
      <vt:lpstr>List of users by department</vt:lpstr>
      <vt:lpstr>SCENARIO 2 – Blanket Order Under $10K (Partial Receipt)</vt:lpstr>
      <vt:lpstr>SCENARIO 3 – Order Over $10K (Approval Route)</vt:lpstr>
      <vt:lpstr>SCENARIO 4 – Contract Over $10K (Approval Route)</vt:lpstr>
      <vt:lpstr>SCENARIO 5 – Contract Over $10K – No budget available</vt:lpstr>
      <vt:lpstr>Purchase Orders - Additional Scenarios  </vt:lpstr>
      <vt:lpstr>Post-Training Rollout Plan</vt:lpstr>
      <vt:lpstr>Post-Training Rollout Plan</vt:lpstr>
      <vt:lpstr>ADDITIONAL TOPICS</vt:lpstr>
      <vt:lpstr>PowerPoint Presentation</vt:lpstr>
      <vt:lpstr>FINAL CHALLENGE - Full Cycle Under $10K</vt:lpstr>
      <vt:lpstr>Questions?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Brian Werk</dc:creator>
  <cp:lastModifiedBy>Andrea Garay</cp:lastModifiedBy>
  <cp:revision>20</cp:revision>
  <cp:lastPrinted>2020-11-11T19:55:52Z</cp:lastPrinted>
  <dcterms:created xsi:type="dcterms:W3CDTF">2023-03-10T20:08:53Z</dcterms:created>
  <dcterms:modified xsi:type="dcterms:W3CDTF">2026-09-28T14:48:11Z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0x010100C97CE67622558140AFE67FB087058414</vt:lpwstr>
  </property>
</Properties>
</file>