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74" r:id="rId4"/>
  </p:sldMasterIdLst>
  <p:notesMasterIdLst>
    <p:notesMasterId r:id="rId21"/>
  </p:notesMasterIdLst>
  <p:handoutMasterIdLst>
    <p:handoutMasterId r:id="rId22"/>
  </p:handoutMasterIdLst>
  <p:sldIdLst>
    <p:sldId id="2147469645" r:id="rId5"/>
    <p:sldId id="2147469680" r:id="rId6"/>
    <p:sldId id="2147470838" r:id="rId7"/>
    <p:sldId id="2147469703" r:id="rId8"/>
    <p:sldId id="2147469633" r:id="rId9"/>
    <p:sldId id="2147469684" r:id="rId10"/>
    <p:sldId id="2147469690" r:id="rId11"/>
    <p:sldId id="2147470841" r:id="rId12"/>
    <p:sldId id="2147470839" r:id="rId13"/>
    <p:sldId id="2147470836" r:id="rId14"/>
    <p:sldId id="309" r:id="rId15"/>
    <p:sldId id="2147470840" r:id="rId16"/>
    <p:sldId id="2147470827" r:id="rId17"/>
    <p:sldId id="2147470833" r:id="rId18"/>
    <p:sldId id="2147469674" r:id="rId19"/>
    <p:sldId id="2147469596" r:id="rId20"/>
  </p:sldIdLst>
  <p:sldSz cx="9144000" cy="6858000" type="letter"/>
  <p:notesSz cx="6858000" cy="1600200"/>
  <p:embeddedFontLst>
    <p:embeddedFont>
      <p:font typeface="Roboto" panose="02000000000000000000" pitchFamily="2" charset="0"/>
      <p:regular r:id="rId23"/>
      <p:bold r:id="rId24"/>
      <p:italic r:id="rId25"/>
      <p:boldItalic r:id="rId26"/>
    </p:embeddedFont>
    <p:embeddedFont>
      <p:font typeface="Roboto Medium" panose="02000000000000000000" pitchFamily="2" charset="0"/>
      <p:regular r:id="rId27"/>
      <p:italic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562FCD8-7E28-491D-B960-CA1035FC2331}">
          <p14:sldIdLst>
            <p14:sldId id="2147469645"/>
            <p14:sldId id="2147469680"/>
            <p14:sldId id="2147470838"/>
            <p14:sldId id="2147469703"/>
            <p14:sldId id="2147469633"/>
            <p14:sldId id="2147469684"/>
            <p14:sldId id="2147469690"/>
            <p14:sldId id="2147470841"/>
            <p14:sldId id="2147470839"/>
            <p14:sldId id="2147470836"/>
            <p14:sldId id="309"/>
            <p14:sldId id="2147470840"/>
            <p14:sldId id="2147470827"/>
            <p14:sldId id="2147470833"/>
            <p14:sldId id="2147469674"/>
            <p14:sldId id="21474695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AAAD10-1DC1-CFD1-47EF-557A25568F86}" name="Shiree Hirsch" initials="SH" userId="S::shirsch@arcticit.com::656d7af6-f0f9-4b9c-88fa-866f5a1f3838" providerId="AD"/>
  <p188:author id="{D95C506E-EBCE-12D8-D2E7-5EDA59858123}" name="Adrianne Johnson" initials="AJ" userId="S::ajohnson@arcticit.com::5af8154b-c3af-4604-9d87-03523d73a301" providerId="AD"/>
  <p188:author id="{8FE4F976-6F88-DE00-1711-46AB85684AE9}" name="Christine Mondor" initials="CM" userId="S::cmondor@arcticit.com::19d1e343-19b8-4ea3-8f43-070de71a8787" providerId="AD"/>
  <p188:author id="{3ADFBEB0-3A9C-B43A-A1CD-70BF5CCF87FD}" name="Kasey Miller" initials="KM" userId="S::kmiller@arcticit.com::b64849fd-9289-44ff-b823-ec4c9c33dfb6" providerId="AD"/>
  <p188:author id="{772350FE-17A1-BC51-786B-1AFC13C6E4BF}" name="Clark Baker" initials="CB" userId="S::cbaker@arcticit.com::aa256b8e-d43d-4fdb-83a4-71c721993ca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y Gasperlin" initials="MG" lastIdx="13" clrIdx="0">
    <p:extLst>
      <p:ext uri="{19B8F6BF-5375-455C-9EA6-DF929625EA0E}">
        <p15:presenceInfo xmlns:p15="http://schemas.microsoft.com/office/powerpoint/2012/main" userId="S-1-5-21-854245398-1177238915-1801674531-56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6CB4"/>
    <a:srgbClr val="728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C178BC-B06C-A065-3053-E555FE161FD0}" v="1" dt="2026-09-24T18:10:58.8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4140" autoAdjust="0"/>
  </p:normalViewPr>
  <p:slideViewPr>
    <p:cSldViewPr snapToGrid="0">
      <p:cViewPr>
        <p:scale>
          <a:sx n="110" d="100"/>
          <a:sy n="110" d="100"/>
        </p:scale>
        <p:origin x="516" y="-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C990FA-F5CB-1048-AFE1-F221E4441B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783C48-4568-7F4F-9ADB-89B3160A273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0B626-F5E7-5046-A425-2FFED3BCB23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F43249-5871-1B42-8550-900E148FD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626E4F-7370-C14B-9DCB-58A4E6C8CC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88D73-6A8A-304B-AF66-AC2A8A792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93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4FD31-39EB-44BB-9737-679204A0DEC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C5373F-366C-480F-966D-76D78869D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591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90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C763C-0685-B6A5-B71B-1B55349EC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F0B14D-F3CA-839A-D5D8-11D05DD3F9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17A436-FD5B-5107-71C7-EFA05A7DAA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QRG2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570A4-8270-BC71-2957-7EE62FA03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698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BA40A-DDB9-B8ED-60CC-5EBE953DB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6B5E1B-8692-37D2-1CDC-BFDD72232A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2C2BFC-101C-1E16-A053-7F1E61027B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Navajo Nation’s existing FMIS chart of accounts differs both structurally and functionally from that of F&amp;SCM. The objective of this design is to ensure a seamless, consistent, and auditable transition to the new chart of accounts, aligning with F&amp;SCM best practices and enabling efficient financial reporting and querying in the new system.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5B1145-526B-FC63-84B6-A37793A225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012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0A41D-5BE2-8CB7-2462-A7267FC91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1BC634-F4AF-B3AA-CD15-3B38A9046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DD1C4E-92AE-47BF-FE40-62F89D68D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CD686-314F-A882-DA37-6036C85EB8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36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07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27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 next slide 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943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F70CB-22DD-1433-67B0-80075623C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DB5875-7161-18A7-F8D9-414A49B618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026059-8223-26D7-6BDE-BF3960FADA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 next slide …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8FFC8-E007-4C39-53F7-B9B38C49B6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23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753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598D5-63AE-992F-0FC0-0A361E3A4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4C959F-34B0-8898-6BB4-C8435B4D21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A5F20-5127-BE64-7328-9F1AA624CC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25AC3-298E-70E8-A249-B181556090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C5373F-366C-480F-966D-76D78869D1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14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i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63F6CF-6798-F147-2446-D88F55DBC2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3"/>
            <a:ext cx="9143992" cy="6857994"/>
          </a:xfrm>
          <a:prstGeom prst="rect">
            <a:avLst/>
          </a:prstGeom>
          <a:effectLst>
            <a:outerShdw blurRad="50800" dist="50800" dir="5400000" sx="44000" sy="44000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29C948C-2798-3D47-9AB5-0F5F681B34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6" y="849923"/>
            <a:ext cx="3302003" cy="2210056"/>
          </a:xfrm>
          <a:custGeom>
            <a:avLst/>
            <a:gdLst>
              <a:gd name="connsiteX0" fmla="*/ 0 w 4773880"/>
              <a:gd name="connsiteY0" fmla="*/ 0 h 2514600"/>
              <a:gd name="connsiteX1" fmla="*/ 4773880 w 4773880"/>
              <a:gd name="connsiteY1" fmla="*/ 0 h 2514600"/>
              <a:gd name="connsiteX2" fmla="*/ 4773880 w 4773880"/>
              <a:gd name="connsiteY2" fmla="*/ 2514600 h 2514600"/>
              <a:gd name="connsiteX3" fmla="*/ 0 w 4773880"/>
              <a:gd name="connsiteY3" fmla="*/ 2514600 h 2514600"/>
              <a:gd name="connsiteX4" fmla="*/ 0 w 4773880"/>
              <a:gd name="connsiteY4" fmla="*/ 0 h 2514600"/>
              <a:gd name="connsiteX0" fmla="*/ 0 w 4773880"/>
              <a:gd name="connsiteY0" fmla="*/ 0 h 2528455"/>
              <a:gd name="connsiteX1" fmla="*/ 4773880 w 4773880"/>
              <a:gd name="connsiteY1" fmla="*/ 0 h 2528455"/>
              <a:gd name="connsiteX2" fmla="*/ 3430731 w 4773880"/>
              <a:gd name="connsiteY2" fmla="*/ 2528455 h 2528455"/>
              <a:gd name="connsiteX3" fmla="*/ 0 w 4773880"/>
              <a:gd name="connsiteY3" fmla="*/ 2514600 h 2528455"/>
              <a:gd name="connsiteX4" fmla="*/ 0 w 4773880"/>
              <a:gd name="connsiteY4" fmla="*/ 0 h 2528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3880" h="2528455">
                <a:moveTo>
                  <a:pt x="0" y="0"/>
                </a:moveTo>
                <a:lnTo>
                  <a:pt x="4773880" y="0"/>
                </a:lnTo>
                <a:lnTo>
                  <a:pt x="3430731" y="2528455"/>
                </a:lnTo>
                <a:lnTo>
                  <a:pt x="0" y="2514600"/>
                </a:lnTo>
                <a:lnTo>
                  <a:pt x="0" y="0"/>
                </a:lnTo>
                <a:close/>
              </a:path>
            </a:pathLst>
          </a:custGeom>
          <a:effectLst/>
        </p:spPr>
        <p:txBody>
          <a:bodyPr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3150" b="0" i="0" dirty="0">
                <a:solidFill>
                  <a:schemeClr val="accent1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pPr lvl="0" algn="ctr">
              <a:lnSpc>
                <a:spcPts val="4200"/>
              </a:lnSpc>
            </a:pPr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F5E364B-4200-1347-B67D-D7EFFA4AC0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198" y="3222976"/>
            <a:ext cx="2524994" cy="209589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150"/>
              </a:spcBef>
              <a:buNone/>
              <a:defRPr sz="15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</a:t>
            </a:r>
            <a:br>
              <a:rPr lang="en-US"/>
            </a:br>
            <a:r>
              <a:rPr lang="en-US"/>
              <a:t>subtitle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6282C8-F667-5045-B7B3-77F6C116A85E}"/>
              </a:ext>
            </a:extLst>
          </p:cNvPr>
          <p:cNvSpPr txBox="1"/>
          <p:nvPr/>
        </p:nvSpPr>
        <p:spPr>
          <a:xfrm>
            <a:off x="4257794" y="6315868"/>
            <a:ext cx="4649190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25">
                <a:solidFill>
                  <a:schemeClr val="bg1">
                    <a:alpha val="49801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© 2023 Arctic Information Technology,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8212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Slide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4328D2B-E3AF-EAC5-DCA5-D4F71FB293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30ED04-6DF1-0949-95F5-85F7CF608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31F369-05F7-E54B-AC09-C59EE73F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rgbClr val="728088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DECD20-6F08-7948-AA1A-B1A501E9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423599"/>
            <a:ext cx="8048211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A1A198-0260-E940-B486-62A8D4B07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302027"/>
            <a:ext cx="8048211" cy="48749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8D6E3B-9AD8-7361-70C3-DABF9DB0F9C0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/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334944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CEE752-58E3-9089-E6D5-6FF01D9F48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6"/>
            <a:ext cx="9144000" cy="6858000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8C7A508E-4A42-8985-0057-094CACE4861B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4131526" y="37"/>
            <a:ext cx="3836901" cy="6879961"/>
          </a:xfrm>
          <a:custGeom>
            <a:avLst/>
            <a:gdLst>
              <a:gd name="T0" fmla="*/ 0 w 8185"/>
              <a:gd name="T1" fmla="*/ 0 h 11008"/>
              <a:gd name="T2" fmla="*/ 0 w 8185"/>
              <a:gd name="T3" fmla="*/ 11007 h 11008"/>
              <a:gd name="T4" fmla="*/ 3725 w 8185"/>
              <a:gd name="T5" fmla="*/ 11007 h 11008"/>
              <a:gd name="T6" fmla="*/ 8184 w 8185"/>
              <a:gd name="T7" fmla="*/ 0 h 11008"/>
              <a:gd name="T8" fmla="*/ 0 w 8185"/>
              <a:gd name="T9" fmla="*/ 0 h 1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85" h="11008">
                <a:moveTo>
                  <a:pt x="0" y="0"/>
                </a:moveTo>
                <a:lnTo>
                  <a:pt x="0" y="11007"/>
                </a:lnTo>
                <a:lnTo>
                  <a:pt x="3725" y="11007"/>
                </a:lnTo>
                <a:lnTo>
                  <a:pt x="8184" y="0"/>
                </a:lnTo>
                <a:lnTo>
                  <a:pt x="0" y="0"/>
                </a:ln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DECD20-6F08-7948-AA1A-B1A501E9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423599"/>
            <a:ext cx="3491948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2AD92D-57C5-F9E4-7B3C-5862570CDD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325A992-E730-5132-8C9A-F96E650E0F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71296" y="-11254"/>
            <a:ext cx="4913480" cy="6891251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9199" h="13782502">
                <a:moveTo>
                  <a:pt x="0" y="0"/>
                </a:moveTo>
                <a:lnTo>
                  <a:pt x="13015131" y="22578"/>
                </a:lnTo>
                <a:lnTo>
                  <a:pt x="13099199" y="13782502"/>
                </a:lnTo>
                <a:lnTo>
                  <a:pt x="5583723" y="1377967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F852CDB-23CF-1EEC-BCD2-445E0441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08F3C81-8FEA-5E85-6586-F5FE7F202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302027"/>
            <a:ext cx="4977710" cy="4874937"/>
          </a:xfrm>
          <a:custGeom>
            <a:avLst/>
            <a:gdLst>
              <a:gd name="connsiteX0" fmla="*/ 0 w 4966191"/>
              <a:gd name="connsiteY0" fmla="*/ 0 h 4874937"/>
              <a:gd name="connsiteX1" fmla="*/ 4966191 w 4966191"/>
              <a:gd name="connsiteY1" fmla="*/ 0 h 4874937"/>
              <a:gd name="connsiteX2" fmla="*/ 4966191 w 4966191"/>
              <a:gd name="connsiteY2" fmla="*/ 4874937 h 4874937"/>
              <a:gd name="connsiteX3" fmla="*/ 0 w 4966191"/>
              <a:gd name="connsiteY3" fmla="*/ 4874937 h 4874937"/>
              <a:gd name="connsiteX4" fmla="*/ 0 w 4966191"/>
              <a:gd name="connsiteY4" fmla="*/ 0 h 4874937"/>
              <a:gd name="connsiteX0" fmla="*/ 0 w 6636946"/>
              <a:gd name="connsiteY0" fmla="*/ 0 h 4874937"/>
              <a:gd name="connsiteX1" fmla="*/ 4966191 w 6636946"/>
              <a:gd name="connsiteY1" fmla="*/ 0 h 4874937"/>
              <a:gd name="connsiteX2" fmla="*/ 6636946 w 6636946"/>
              <a:gd name="connsiteY2" fmla="*/ 4874937 h 4874937"/>
              <a:gd name="connsiteX3" fmla="*/ 0 w 6636946"/>
              <a:gd name="connsiteY3" fmla="*/ 4874937 h 4874937"/>
              <a:gd name="connsiteX4" fmla="*/ 0 w 6636946"/>
              <a:gd name="connsiteY4" fmla="*/ 0 h 4874937"/>
              <a:gd name="connsiteX0" fmla="*/ 0 w 6636946"/>
              <a:gd name="connsiteY0" fmla="*/ 0 h 4874937"/>
              <a:gd name="connsiteX1" fmla="*/ 4717835 w 6636946"/>
              <a:gd name="connsiteY1" fmla="*/ 0 h 4874937"/>
              <a:gd name="connsiteX2" fmla="*/ 6636946 w 6636946"/>
              <a:gd name="connsiteY2" fmla="*/ 4874937 h 4874937"/>
              <a:gd name="connsiteX3" fmla="*/ 0 w 6636946"/>
              <a:gd name="connsiteY3" fmla="*/ 4874937 h 4874937"/>
              <a:gd name="connsiteX4" fmla="*/ 0 w 6636946"/>
              <a:gd name="connsiteY4" fmla="*/ 0 h 4874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6946" h="4874937">
                <a:moveTo>
                  <a:pt x="0" y="0"/>
                </a:moveTo>
                <a:lnTo>
                  <a:pt x="4717835" y="0"/>
                </a:lnTo>
                <a:lnTo>
                  <a:pt x="6636946" y="4874937"/>
                </a:lnTo>
                <a:lnTo>
                  <a:pt x="0" y="4874937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D2BD5-8A3B-1B89-DFA5-A502E62C69CC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accent3"/>
                </a:solidFill>
              </a:rPr>
              <a:t>|  </a:t>
            </a:r>
            <a:r>
              <a:rPr lang="en-US" sz="825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2382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9CDFA0A7-48F3-845E-6C49-91FAC02E03E2}"/>
              </a:ext>
            </a:extLst>
          </p:cNvPr>
          <p:cNvSpPr>
            <a:spLocks noChangeArrowheads="1"/>
          </p:cNvSpPr>
          <p:nvPr userDrawn="1"/>
        </p:nvSpPr>
        <p:spPr bwMode="auto">
          <a:xfrm flipH="1" flipV="1">
            <a:off x="4119902" y="37"/>
            <a:ext cx="3836901" cy="6879961"/>
          </a:xfrm>
          <a:custGeom>
            <a:avLst/>
            <a:gdLst>
              <a:gd name="T0" fmla="*/ 0 w 8185"/>
              <a:gd name="T1" fmla="*/ 0 h 11008"/>
              <a:gd name="T2" fmla="*/ 0 w 8185"/>
              <a:gd name="T3" fmla="*/ 11007 h 11008"/>
              <a:gd name="T4" fmla="*/ 3725 w 8185"/>
              <a:gd name="T5" fmla="*/ 11007 h 11008"/>
              <a:gd name="T6" fmla="*/ 8184 w 8185"/>
              <a:gd name="T7" fmla="*/ 0 h 11008"/>
              <a:gd name="T8" fmla="*/ 0 w 8185"/>
              <a:gd name="T9" fmla="*/ 0 h 110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85" h="11008">
                <a:moveTo>
                  <a:pt x="0" y="0"/>
                </a:moveTo>
                <a:lnTo>
                  <a:pt x="0" y="11007"/>
                </a:lnTo>
                <a:lnTo>
                  <a:pt x="3725" y="11007"/>
                </a:lnTo>
                <a:lnTo>
                  <a:pt x="8184" y="0"/>
                </a:lnTo>
                <a:lnTo>
                  <a:pt x="0" y="0"/>
                </a:ln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675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DECD20-6F08-7948-AA1A-B1A501E9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423599"/>
            <a:ext cx="4711147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2AD92D-57C5-F9E4-7B3C-5862570CDD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325A992-E730-5132-8C9A-F96E650E0F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74318" y="33"/>
            <a:ext cx="4910458" cy="6889852"/>
          </a:xfrm>
          <a:custGeom>
            <a:avLst/>
            <a:gdLst>
              <a:gd name="connsiteX0" fmla="*/ 0 w 10193644"/>
              <a:gd name="connsiteY0" fmla="*/ 0 h 13709124"/>
              <a:gd name="connsiteX1" fmla="*/ 10193644 w 10193644"/>
              <a:gd name="connsiteY1" fmla="*/ 0 h 13709124"/>
              <a:gd name="connsiteX2" fmla="*/ 4640381 w 10193644"/>
              <a:gd name="connsiteY2" fmla="*/ 13709124 h 13709124"/>
              <a:gd name="connsiteX3" fmla="*/ 0 w 10193644"/>
              <a:gd name="connsiteY3" fmla="*/ 13709124 h 13709124"/>
              <a:gd name="connsiteX0" fmla="*/ 0 w 13015131"/>
              <a:gd name="connsiteY0" fmla="*/ 0 h 13731702"/>
              <a:gd name="connsiteX1" fmla="*/ 13015131 w 13015131"/>
              <a:gd name="connsiteY1" fmla="*/ 22578 h 13731702"/>
              <a:gd name="connsiteX2" fmla="*/ 7461868 w 13015131"/>
              <a:gd name="connsiteY2" fmla="*/ 13731702 h 13731702"/>
              <a:gd name="connsiteX3" fmla="*/ 2821487 w 13015131"/>
              <a:gd name="connsiteY3" fmla="*/ 13731702 h 13731702"/>
              <a:gd name="connsiteX4" fmla="*/ 0 w 13015131"/>
              <a:gd name="connsiteY4" fmla="*/ 0 h 13731702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0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4278"/>
              <a:gd name="connsiteX1" fmla="*/ 13015131 w 13015131"/>
              <a:gd name="connsiteY1" fmla="*/ 22578 h 13754278"/>
              <a:gd name="connsiteX2" fmla="*/ 7461868 w 13015131"/>
              <a:gd name="connsiteY2" fmla="*/ 13731702 h 13754278"/>
              <a:gd name="connsiteX3" fmla="*/ 22572 w 13015131"/>
              <a:gd name="connsiteY3" fmla="*/ 13754278 h 13754278"/>
              <a:gd name="connsiteX4" fmla="*/ 0 w 13015131"/>
              <a:gd name="connsiteY4" fmla="*/ 0 h 13754278"/>
              <a:gd name="connsiteX0" fmla="*/ 0 w 13015131"/>
              <a:gd name="connsiteY0" fmla="*/ 0 h 13757102"/>
              <a:gd name="connsiteX1" fmla="*/ 13015131 w 13015131"/>
              <a:gd name="connsiteY1" fmla="*/ 22578 h 13757102"/>
              <a:gd name="connsiteX2" fmla="*/ 12997626 w 13015131"/>
              <a:gd name="connsiteY2" fmla="*/ 13757102 h 13757102"/>
              <a:gd name="connsiteX3" fmla="*/ 22572 w 13015131"/>
              <a:gd name="connsiteY3" fmla="*/ 13754278 h 13757102"/>
              <a:gd name="connsiteX4" fmla="*/ 0 w 13015131"/>
              <a:gd name="connsiteY4" fmla="*/ 0 h 137571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22572 w 13099199"/>
              <a:gd name="connsiteY3" fmla="*/ 137542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4999675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405969 w 13099199"/>
              <a:gd name="connsiteY3" fmla="*/ 13779678 h 13782502"/>
              <a:gd name="connsiteX4" fmla="*/ 0 w 13099199"/>
              <a:gd name="connsiteY4" fmla="*/ 0 h 13782502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634510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805078"/>
              <a:gd name="connsiteX1" fmla="*/ 13015131 w 13099199"/>
              <a:gd name="connsiteY1" fmla="*/ 22578 h 13805078"/>
              <a:gd name="connsiteX2" fmla="*/ 13099199 w 13099199"/>
              <a:gd name="connsiteY2" fmla="*/ 13782502 h 13805078"/>
              <a:gd name="connsiteX3" fmla="*/ 5888444 w 13099199"/>
              <a:gd name="connsiteY3" fmla="*/ 13805078 h 13805078"/>
              <a:gd name="connsiteX4" fmla="*/ 0 w 13099199"/>
              <a:gd name="connsiteY4" fmla="*/ 0 h 13805078"/>
              <a:gd name="connsiteX0" fmla="*/ 0 w 13099199"/>
              <a:gd name="connsiteY0" fmla="*/ 0 h 13782502"/>
              <a:gd name="connsiteX1" fmla="*/ 13015131 w 13099199"/>
              <a:gd name="connsiteY1" fmla="*/ 22578 h 13782502"/>
              <a:gd name="connsiteX2" fmla="*/ 13099199 w 13099199"/>
              <a:gd name="connsiteY2" fmla="*/ 13782502 h 13782502"/>
              <a:gd name="connsiteX3" fmla="*/ 5583723 w 13099199"/>
              <a:gd name="connsiteY3" fmla="*/ 13779678 h 13782502"/>
              <a:gd name="connsiteX4" fmla="*/ 0 w 13099199"/>
              <a:gd name="connsiteY4" fmla="*/ 0 h 13782502"/>
              <a:gd name="connsiteX0" fmla="*/ 36679 w 7515476"/>
              <a:gd name="connsiteY0" fmla="*/ 0 h 13759924"/>
              <a:gd name="connsiteX1" fmla="*/ 7431408 w 7515476"/>
              <a:gd name="connsiteY1" fmla="*/ 0 h 13759924"/>
              <a:gd name="connsiteX2" fmla="*/ 7515476 w 7515476"/>
              <a:gd name="connsiteY2" fmla="*/ 13759924 h 13759924"/>
              <a:gd name="connsiteX3" fmla="*/ 0 w 7515476"/>
              <a:gd name="connsiteY3" fmla="*/ 13757100 h 13759924"/>
              <a:gd name="connsiteX4" fmla="*/ 36679 w 7515476"/>
              <a:gd name="connsiteY4" fmla="*/ 0 h 13759924"/>
              <a:gd name="connsiteX0" fmla="*/ 563 w 7682508"/>
              <a:gd name="connsiteY0" fmla="*/ 22578 h 13759924"/>
              <a:gd name="connsiteX1" fmla="*/ 7598440 w 7682508"/>
              <a:gd name="connsiteY1" fmla="*/ 0 h 13759924"/>
              <a:gd name="connsiteX2" fmla="*/ 7682508 w 7682508"/>
              <a:gd name="connsiteY2" fmla="*/ 13759924 h 13759924"/>
              <a:gd name="connsiteX3" fmla="*/ 167032 w 7682508"/>
              <a:gd name="connsiteY3" fmla="*/ 13757100 h 13759924"/>
              <a:gd name="connsiteX4" fmla="*/ 563 w 7682508"/>
              <a:gd name="connsiteY4" fmla="*/ 22578 h 13759924"/>
              <a:gd name="connsiteX0" fmla="*/ 5295931 w 12977876"/>
              <a:gd name="connsiteY0" fmla="*/ 22578 h 13759924"/>
              <a:gd name="connsiteX1" fmla="*/ 12893808 w 12977876"/>
              <a:gd name="connsiteY1" fmla="*/ 0 h 13759924"/>
              <a:gd name="connsiteX2" fmla="*/ 12977876 w 12977876"/>
              <a:gd name="connsiteY2" fmla="*/ 13759924 h 13759924"/>
              <a:gd name="connsiteX3" fmla="*/ 0 w 12977876"/>
              <a:gd name="connsiteY3" fmla="*/ 13757100 h 13759924"/>
              <a:gd name="connsiteX4" fmla="*/ 5295931 w 12977876"/>
              <a:gd name="connsiteY4" fmla="*/ 22578 h 13759924"/>
              <a:gd name="connsiteX0" fmla="*/ 5295931 w 12977876"/>
              <a:gd name="connsiteY0" fmla="*/ 22578 h 13759924"/>
              <a:gd name="connsiteX1" fmla="*/ 12893808 w 12977876"/>
              <a:gd name="connsiteY1" fmla="*/ 0 h 13759924"/>
              <a:gd name="connsiteX2" fmla="*/ 12977876 w 12977876"/>
              <a:gd name="connsiteY2" fmla="*/ 13759924 h 13759924"/>
              <a:gd name="connsiteX3" fmla="*/ 0 w 12977876"/>
              <a:gd name="connsiteY3" fmla="*/ 13757100 h 13759924"/>
              <a:gd name="connsiteX4" fmla="*/ 5295931 w 12977876"/>
              <a:gd name="connsiteY4" fmla="*/ 22578 h 13759924"/>
              <a:gd name="connsiteX0" fmla="*/ 5296361 w 12978306"/>
              <a:gd name="connsiteY0" fmla="*/ 22578 h 13759924"/>
              <a:gd name="connsiteX1" fmla="*/ 12894238 w 12978306"/>
              <a:gd name="connsiteY1" fmla="*/ 0 h 13759924"/>
              <a:gd name="connsiteX2" fmla="*/ 12978306 w 12978306"/>
              <a:gd name="connsiteY2" fmla="*/ 13759924 h 13759924"/>
              <a:gd name="connsiteX3" fmla="*/ 430 w 12978306"/>
              <a:gd name="connsiteY3" fmla="*/ 13757100 h 13759924"/>
              <a:gd name="connsiteX4" fmla="*/ 5296361 w 12978306"/>
              <a:gd name="connsiteY4" fmla="*/ 22578 h 13759924"/>
              <a:gd name="connsiteX0" fmla="*/ 5296361 w 12978306"/>
              <a:gd name="connsiteY0" fmla="*/ 22578 h 13759924"/>
              <a:gd name="connsiteX1" fmla="*/ 12894238 w 12978306"/>
              <a:gd name="connsiteY1" fmla="*/ 0 h 13759924"/>
              <a:gd name="connsiteX2" fmla="*/ 12978306 w 12978306"/>
              <a:gd name="connsiteY2" fmla="*/ 13759924 h 13759924"/>
              <a:gd name="connsiteX3" fmla="*/ 430 w 12978306"/>
              <a:gd name="connsiteY3" fmla="*/ 13757100 h 13759924"/>
              <a:gd name="connsiteX4" fmla="*/ 5296361 w 12978306"/>
              <a:gd name="connsiteY4" fmla="*/ 22578 h 13759924"/>
              <a:gd name="connsiteX0" fmla="*/ 5454355 w 12978294"/>
              <a:gd name="connsiteY0" fmla="*/ 0 h 13782502"/>
              <a:gd name="connsiteX1" fmla="*/ 12894226 w 12978294"/>
              <a:gd name="connsiteY1" fmla="*/ 22578 h 13782502"/>
              <a:gd name="connsiteX2" fmla="*/ 12978294 w 12978294"/>
              <a:gd name="connsiteY2" fmla="*/ 13782502 h 13782502"/>
              <a:gd name="connsiteX3" fmla="*/ 418 w 12978294"/>
              <a:gd name="connsiteY3" fmla="*/ 13779678 h 13782502"/>
              <a:gd name="connsiteX4" fmla="*/ 5454355 w 12978294"/>
              <a:gd name="connsiteY4" fmla="*/ 0 h 13782502"/>
              <a:gd name="connsiteX0" fmla="*/ 5567204 w 13091143"/>
              <a:gd name="connsiteY0" fmla="*/ 0 h 13802278"/>
              <a:gd name="connsiteX1" fmla="*/ 13007075 w 13091143"/>
              <a:gd name="connsiteY1" fmla="*/ 22578 h 13802278"/>
              <a:gd name="connsiteX2" fmla="*/ 13091143 w 13091143"/>
              <a:gd name="connsiteY2" fmla="*/ 13782502 h 13802278"/>
              <a:gd name="connsiteX3" fmla="*/ 408 w 13091143"/>
              <a:gd name="connsiteY3" fmla="*/ 13802256 h 13802278"/>
              <a:gd name="connsiteX4" fmla="*/ 5567204 w 13091143"/>
              <a:gd name="connsiteY4" fmla="*/ 0 h 13802278"/>
              <a:gd name="connsiteX0" fmla="*/ 5838047 w 13091125"/>
              <a:gd name="connsiteY0" fmla="*/ 0 h 13824856"/>
              <a:gd name="connsiteX1" fmla="*/ 13007057 w 13091125"/>
              <a:gd name="connsiteY1" fmla="*/ 45156 h 13824856"/>
              <a:gd name="connsiteX2" fmla="*/ 13091125 w 13091125"/>
              <a:gd name="connsiteY2" fmla="*/ 13805080 h 13824856"/>
              <a:gd name="connsiteX3" fmla="*/ 390 w 13091125"/>
              <a:gd name="connsiteY3" fmla="*/ 13824834 h 13824856"/>
              <a:gd name="connsiteX4" fmla="*/ 5838047 w 13091125"/>
              <a:gd name="connsiteY4" fmla="*/ 0 h 13824856"/>
              <a:gd name="connsiteX0" fmla="*/ 5522063 w 13091147"/>
              <a:gd name="connsiteY0" fmla="*/ 0 h 13779700"/>
              <a:gd name="connsiteX1" fmla="*/ 13007079 w 13091147"/>
              <a:gd name="connsiteY1" fmla="*/ 0 h 13779700"/>
              <a:gd name="connsiteX2" fmla="*/ 13091147 w 13091147"/>
              <a:gd name="connsiteY2" fmla="*/ 13759924 h 13779700"/>
              <a:gd name="connsiteX3" fmla="*/ 412 w 13091147"/>
              <a:gd name="connsiteY3" fmla="*/ 13779678 h 13779700"/>
              <a:gd name="connsiteX4" fmla="*/ 5522063 w 13091147"/>
              <a:gd name="connsiteY4" fmla="*/ 0 h 13779700"/>
              <a:gd name="connsiteX0" fmla="*/ 5544631 w 13091145"/>
              <a:gd name="connsiteY0" fmla="*/ 0 h 13824856"/>
              <a:gd name="connsiteX1" fmla="*/ 13007077 w 13091145"/>
              <a:gd name="connsiteY1" fmla="*/ 45156 h 13824856"/>
              <a:gd name="connsiteX2" fmla="*/ 13091145 w 13091145"/>
              <a:gd name="connsiteY2" fmla="*/ 13805080 h 13824856"/>
              <a:gd name="connsiteX3" fmla="*/ 410 w 13091145"/>
              <a:gd name="connsiteY3" fmla="*/ 13824834 h 13824856"/>
              <a:gd name="connsiteX4" fmla="*/ 5544631 w 13091145"/>
              <a:gd name="connsiteY4" fmla="*/ 0 h 13824856"/>
              <a:gd name="connsiteX0" fmla="*/ 5770334 w 13091129"/>
              <a:gd name="connsiteY0" fmla="*/ 0 h 13802280"/>
              <a:gd name="connsiteX1" fmla="*/ 13007061 w 13091129"/>
              <a:gd name="connsiteY1" fmla="*/ 22580 h 13802280"/>
              <a:gd name="connsiteX2" fmla="*/ 13091129 w 13091129"/>
              <a:gd name="connsiteY2" fmla="*/ 13782504 h 13802280"/>
              <a:gd name="connsiteX3" fmla="*/ 394 w 13091129"/>
              <a:gd name="connsiteY3" fmla="*/ 13802258 h 13802280"/>
              <a:gd name="connsiteX4" fmla="*/ 5770334 w 13091129"/>
              <a:gd name="connsiteY4" fmla="*/ 0 h 13802280"/>
              <a:gd name="connsiteX0" fmla="*/ 5567201 w 13091143"/>
              <a:gd name="connsiteY0" fmla="*/ 0 h 13779704"/>
              <a:gd name="connsiteX1" fmla="*/ 13007075 w 13091143"/>
              <a:gd name="connsiteY1" fmla="*/ 4 h 13779704"/>
              <a:gd name="connsiteX2" fmla="*/ 13091143 w 13091143"/>
              <a:gd name="connsiteY2" fmla="*/ 13759928 h 13779704"/>
              <a:gd name="connsiteX3" fmla="*/ 408 w 13091143"/>
              <a:gd name="connsiteY3" fmla="*/ 13779682 h 13779704"/>
              <a:gd name="connsiteX4" fmla="*/ 5567201 w 13091143"/>
              <a:gd name="connsiteY4" fmla="*/ 0 h 1377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1143" h="13779704">
                <a:moveTo>
                  <a:pt x="5567201" y="0"/>
                </a:moveTo>
                <a:lnTo>
                  <a:pt x="13007075" y="4"/>
                </a:lnTo>
                <a:lnTo>
                  <a:pt x="13091143" y="13759928"/>
                </a:lnTo>
                <a:lnTo>
                  <a:pt x="408" y="13779682"/>
                </a:lnTo>
                <a:cubicBezTo>
                  <a:pt x="-55080" y="13799848"/>
                  <a:pt x="5554975" y="2412"/>
                  <a:pt x="556720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F852CDB-23CF-1EEC-BCD2-445E0441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ECC0F91-7649-E34C-3C15-648CDB589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302027"/>
            <a:ext cx="4711147" cy="4874937"/>
          </a:xfrm>
          <a:custGeom>
            <a:avLst/>
            <a:gdLst>
              <a:gd name="connsiteX0" fmla="*/ 0 w 6281529"/>
              <a:gd name="connsiteY0" fmla="*/ 0 h 4874937"/>
              <a:gd name="connsiteX1" fmla="*/ 6281529 w 6281529"/>
              <a:gd name="connsiteY1" fmla="*/ 0 h 4874937"/>
              <a:gd name="connsiteX2" fmla="*/ 6281529 w 6281529"/>
              <a:gd name="connsiteY2" fmla="*/ 4874937 h 4874937"/>
              <a:gd name="connsiteX3" fmla="*/ 0 w 6281529"/>
              <a:gd name="connsiteY3" fmla="*/ 4874937 h 4874937"/>
              <a:gd name="connsiteX4" fmla="*/ 0 w 6281529"/>
              <a:gd name="connsiteY4" fmla="*/ 0 h 4874937"/>
              <a:gd name="connsiteX0" fmla="*/ 0 w 6281529"/>
              <a:gd name="connsiteY0" fmla="*/ 0 h 4874937"/>
              <a:gd name="connsiteX1" fmla="*/ 6281529 w 6281529"/>
              <a:gd name="connsiteY1" fmla="*/ 0 h 4874937"/>
              <a:gd name="connsiteX2" fmla="*/ 4351129 w 6281529"/>
              <a:gd name="connsiteY2" fmla="*/ 4874937 h 4874937"/>
              <a:gd name="connsiteX3" fmla="*/ 0 w 6281529"/>
              <a:gd name="connsiteY3" fmla="*/ 4874937 h 4874937"/>
              <a:gd name="connsiteX4" fmla="*/ 0 w 6281529"/>
              <a:gd name="connsiteY4" fmla="*/ 0 h 4874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1529" h="4874937">
                <a:moveTo>
                  <a:pt x="0" y="0"/>
                </a:moveTo>
                <a:lnTo>
                  <a:pt x="6281529" y="0"/>
                </a:lnTo>
                <a:lnTo>
                  <a:pt x="4351129" y="4874937"/>
                </a:lnTo>
                <a:lnTo>
                  <a:pt x="0" y="4874937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B1DFBF3-AB99-B6A0-CF85-79F23D614136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accent3"/>
                </a:solidFill>
              </a:rPr>
              <a:t>|  </a:t>
            </a:r>
            <a:r>
              <a:rPr lang="en-US" sz="825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26488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Slide - 7.5&quot;x7.5&quot; Photo Split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0F27CAB-0D4D-6244-9D1D-DAE61BD225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5782" y="0"/>
            <a:ext cx="4458218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800" b="0" i="0">
                <a:noFill/>
                <a:effectLst>
                  <a:outerShdw blurRad="622300" dist="50800" dir="5400000" algn="ctr" rotWithShape="0">
                    <a:srgbClr val="006CB4">
                      <a:alpha val="80000"/>
                    </a:srgbClr>
                  </a:outerShdw>
                </a:effectLst>
                <a:latin typeface="Roboto" panose="02000000000000000000" pitchFamily="2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991FF10-7F01-8F4A-98B3-D90924159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2" y="423599"/>
            <a:ext cx="3568148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3DC107-987B-1542-9B23-D8D7535202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C955FFC-D2B2-DA41-A25E-E3051BFE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372617F-E38F-8342-9C19-DBEBD2A84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2" y="1302027"/>
            <a:ext cx="3568148" cy="4874937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C7A45C-B5AD-50FC-F01D-983A10EEE431}"/>
              </a:ext>
            </a:extLst>
          </p:cNvPr>
          <p:cNvSpPr/>
          <p:nvPr userDrawn="1"/>
        </p:nvSpPr>
        <p:spPr>
          <a:xfrm>
            <a:off x="4571999" y="0"/>
            <a:ext cx="12344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B72132C-B17A-EA4A-7F13-4B23A61A469D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accent3"/>
                </a:solidFill>
              </a:rPr>
              <a:t>|  </a:t>
            </a:r>
            <a:r>
              <a:rPr lang="en-US" sz="825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29647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 - Left Al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BA2CC1-4813-1D9A-00A6-6479161DCF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30ED04-6DF1-0949-95F5-85F7CF608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31F369-05F7-E54B-AC09-C59EE73F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rgbClr val="728088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6DECD20-6F08-7948-AA1A-B1A501E9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423599"/>
            <a:ext cx="8048211" cy="576527"/>
          </a:xfrm>
          <a:prstGeom prst="rect">
            <a:avLst/>
          </a:prstGeom>
        </p:spPr>
        <p:txBody>
          <a:bodyPr/>
          <a:lstStyle>
            <a:lvl1pPr algn="l">
              <a:defRPr sz="2550" b="0" i="0">
                <a:solidFill>
                  <a:srgbClr val="006CB4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A1A198-0260-E940-B486-62A8D4B07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302027"/>
            <a:ext cx="3918502" cy="48749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64C9EDD-4B8D-A74E-B9CA-F0106B6D629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78847" y="1302026"/>
            <a:ext cx="3918502" cy="487493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800" b="0" i="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514350" indent="-171450">
              <a:lnSpc>
                <a:spcPct val="100000"/>
              </a:lnSpc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lnSpc>
                <a:spcPct val="100000"/>
              </a:lnSpc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lnSpc>
                <a:spcPct val="100000"/>
              </a:lnSpc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7D801AD-FB4A-40D3-7A29-3339420211FA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/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203014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451B4F-46A1-26AA-57FB-8DB566278D6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30ED04-6DF1-0949-95F5-85F7CF608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39" y="6318276"/>
            <a:ext cx="1010198" cy="360304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431F369-05F7-E54B-AC09-C59EE73F5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rgbClr val="728088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042B7ED-183F-C521-C19B-3A9A0220D7F3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/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331308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7B0288-955B-196E-5A4E-F0D5EDF18C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77" y="4717391"/>
            <a:ext cx="7882247" cy="801415"/>
          </a:xfrm>
          <a:prstGeom prst="rect">
            <a:avLst/>
          </a:prstGeom>
        </p:spPr>
        <p:txBody>
          <a:bodyPr anchor="ctr"/>
          <a:lstStyle>
            <a:lvl1pPr algn="l">
              <a:defRPr sz="3600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7B984-99D9-AD4D-BDCA-A42D2CDF5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39" y="6318277"/>
            <a:ext cx="1010198" cy="36030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AEA31C-799A-B34E-BE82-5A25AA62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8798034-F4DE-7501-63D8-60EAD9EDA7C4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bg1"/>
                </a:solidFill>
              </a:rPr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1655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560ACA-2904-0416-85DC-4CE2353D0D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77" y="4717391"/>
            <a:ext cx="7882247" cy="801415"/>
          </a:xfrm>
          <a:prstGeom prst="rect">
            <a:avLst/>
          </a:prstGeom>
        </p:spPr>
        <p:txBody>
          <a:bodyPr anchor="ctr"/>
          <a:lstStyle>
            <a:lvl1pPr algn="l">
              <a:defRPr sz="3600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7B984-99D9-AD4D-BDCA-A42D2CDF5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39" y="6318277"/>
            <a:ext cx="1010198" cy="36030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AEA31C-799A-B34E-BE82-5A25AA62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C52FB1C-BA74-9641-B5CB-608CF9B97EC0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bg1"/>
                </a:solidFill>
              </a:rPr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1020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A7852E-C661-D4C1-A222-C6C681EA5F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77" y="4717391"/>
            <a:ext cx="7882247" cy="801415"/>
          </a:xfrm>
          <a:prstGeom prst="rect">
            <a:avLst/>
          </a:prstGeom>
        </p:spPr>
        <p:txBody>
          <a:bodyPr anchor="ctr"/>
          <a:lstStyle>
            <a:lvl1pPr algn="l">
              <a:defRPr sz="3600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7B984-99D9-AD4D-BDCA-A42D2CDF5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39" y="6318277"/>
            <a:ext cx="1010198" cy="36030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AEA31C-799A-B34E-BE82-5A25AA62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564863C-7F32-95A9-075A-734C07D8AD3D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bg1"/>
                </a:solidFill>
              </a:rPr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55023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B2E603-DF26-1131-6C91-4127AA9457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877" y="4717391"/>
            <a:ext cx="7882247" cy="801415"/>
          </a:xfrm>
          <a:prstGeom prst="rect">
            <a:avLst/>
          </a:prstGeom>
        </p:spPr>
        <p:txBody>
          <a:bodyPr anchor="ctr"/>
          <a:lstStyle>
            <a:lvl1pPr algn="l">
              <a:defRPr sz="3600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7B984-99D9-AD4D-BDCA-A42D2CDF5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739" y="6318277"/>
            <a:ext cx="1010198" cy="360303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DAEA31C-799A-B34E-BE82-5A25AA62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6380646"/>
            <a:ext cx="2057400" cy="321114"/>
          </a:xfrm>
          <a:prstGeom prst="rect">
            <a:avLst/>
          </a:prstGeom>
        </p:spPr>
        <p:txBody>
          <a:bodyPr anchor="ctr"/>
          <a:lstStyle>
            <a:lvl1pPr algn="r">
              <a:defRPr sz="825" b="0" i="0">
                <a:solidFill>
                  <a:schemeClr val="bg1"/>
                </a:solidFill>
                <a:latin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3793B1FE-5999-4F51-A2C1-2BF9B3E29E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E97F04-2F80-9889-FB6B-BEFAB28FD0D6}"/>
              </a:ext>
            </a:extLst>
          </p:cNvPr>
          <p:cNvSpPr txBox="1">
            <a:spLocks/>
          </p:cNvSpPr>
          <p:nvPr userDrawn="1"/>
        </p:nvSpPr>
        <p:spPr>
          <a:xfrm>
            <a:off x="1131125" y="6381248"/>
            <a:ext cx="1077686" cy="32111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>
                <a:solidFill>
                  <a:srgbClr val="728088"/>
                </a:solidFill>
                <a:latin typeface="Roboto" panose="02000000000000000000" pitchFamily="2" charset="0"/>
                <a:ea typeface="+mn-ea"/>
                <a:cs typeface="Roboto" panose="02000000000000000000" pitchFamily="2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25">
                <a:solidFill>
                  <a:schemeClr val="bg1"/>
                </a:solidFill>
              </a:rPr>
              <a:t>|  CONFIDENTIAL</a:t>
            </a:r>
          </a:p>
        </p:txBody>
      </p:sp>
    </p:spTree>
    <p:extLst>
      <p:ext uri="{BB962C8B-B14F-4D97-AF65-F5344CB8AC3E}">
        <p14:creationId xmlns:p14="http://schemas.microsoft.com/office/powerpoint/2010/main" val="360618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 and A Custome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9143994" cy="685799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BDA00BD-37AE-8946-8A19-A6236BAC76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517" y="3031219"/>
            <a:ext cx="7908967" cy="795562"/>
          </a:xfrm>
          <a:prstGeom prst="rect">
            <a:avLst/>
          </a:prstGeom>
        </p:spPr>
        <p:txBody>
          <a:bodyPr anchor="b"/>
          <a:lstStyle>
            <a:lvl1pPr algn="ctr">
              <a:defRPr sz="3600" b="0" i="0">
                <a:solidFill>
                  <a:srgbClr val="737A7E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1pPr>
          </a:lstStyle>
          <a:p>
            <a:r>
              <a:rPr lang="en-US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131045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 and A Custome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9143994" cy="6857996"/>
          </a:xfrm>
          <a:prstGeom prst="rect">
            <a:avLst/>
          </a:prstGeom>
        </p:spPr>
      </p:pic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FCAEA91-4C49-D996-92B6-6E264854E5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6782" y="2821127"/>
            <a:ext cx="1189330" cy="1585773"/>
          </a:xfrm>
          <a:prstGeom prst="ellipse">
            <a:avLst/>
          </a:prstGeom>
          <a:solidFill>
            <a:schemeClr val="bg2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A1B8AF0-45F1-4955-F790-FC83353620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94755" y="3080027"/>
            <a:ext cx="2768135" cy="463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98814D4-4B46-50E7-1AD0-E452CA790D7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94755" y="3524041"/>
            <a:ext cx="2768135" cy="102256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1350" b="0" i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Title, Email, Phone #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0C854D-7B05-5437-3B8C-F71BA0E421E2}"/>
              </a:ext>
            </a:extLst>
          </p:cNvPr>
          <p:cNvSpPr txBox="1"/>
          <p:nvPr/>
        </p:nvSpPr>
        <p:spPr>
          <a:xfrm>
            <a:off x="2381249" y="1659351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E09EA2-863E-375E-5C70-0C015DF7773F}"/>
              </a:ext>
            </a:extLst>
          </p:cNvPr>
          <p:cNvSpPr txBox="1"/>
          <p:nvPr userDrawn="1"/>
        </p:nvSpPr>
        <p:spPr>
          <a:xfrm>
            <a:off x="2381249" y="1659351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1348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Q and A Custome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9143994" cy="6857996"/>
          </a:xfrm>
          <a:prstGeom prst="rect">
            <a:avLst/>
          </a:prstGeom>
        </p:spPr>
      </p:pic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7FCAEA91-4C49-D996-92B6-6E264854E5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8476" y="2821127"/>
            <a:ext cx="1189330" cy="1585773"/>
          </a:xfrm>
          <a:prstGeom prst="ellipse">
            <a:avLst/>
          </a:prstGeom>
          <a:solidFill>
            <a:schemeClr val="bg2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A1B8AF0-45F1-4955-F790-FC83353620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76450" y="3080027"/>
            <a:ext cx="2293801" cy="463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98814D4-4B46-50E7-1AD0-E452CA790D7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076450" y="3524041"/>
            <a:ext cx="2293801" cy="102256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1350" b="0" i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Title, Email, Phone #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0C854D-7B05-5437-3B8C-F71BA0E421E2}"/>
              </a:ext>
            </a:extLst>
          </p:cNvPr>
          <p:cNvSpPr txBox="1"/>
          <p:nvPr/>
        </p:nvSpPr>
        <p:spPr>
          <a:xfrm>
            <a:off x="2381249" y="1659351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6178F79B-3A0D-EA23-73CE-C08B8FF25B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26126" y="2821127"/>
            <a:ext cx="1189330" cy="1585773"/>
          </a:xfrm>
          <a:prstGeom prst="ellipse">
            <a:avLst/>
          </a:prstGeom>
          <a:solidFill>
            <a:schemeClr val="bg2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372F468-41CD-75B4-61D9-42F95FDE606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134099" y="3080027"/>
            <a:ext cx="2293800" cy="463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DBF246-77D8-AA25-A367-D715D1DC91F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34099" y="3524041"/>
            <a:ext cx="2293800" cy="102256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None/>
              <a:defRPr sz="1350" b="0" i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14350" indent="-171450">
              <a:buFont typeface="Wingdings" pitchFamily="2" charset="2"/>
              <a:buChar char="§"/>
              <a:defRPr sz="1500" b="0" i="0">
                <a:latin typeface="Roboto Light" panose="02000000000000000000" pitchFamily="2" charset="0"/>
                <a:ea typeface="Roboto Light" panose="02000000000000000000" pitchFamily="2" charset="0"/>
              </a:defRPr>
            </a:lvl2pPr>
            <a:lvl3pPr marL="857250" indent="-171450">
              <a:buFont typeface="Courier New" panose="02070309020205020404" pitchFamily="49" charset="0"/>
              <a:buChar char="o"/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3pPr>
            <a:lvl4pPr>
              <a:defRPr sz="1350" b="0" i="0">
                <a:latin typeface="Roboto Light" panose="02000000000000000000" pitchFamily="2" charset="0"/>
                <a:ea typeface="Roboto Light" panose="02000000000000000000" pitchFamily="2" charset="0"/>
              </a:defRPr>
            </a:lvl4pPr>
            <a:lvl5pPr>
              <a:defRPr b="0" i="0">
                <a:latin typeface="Roboto Light" panose="02000000000000000000" pitchFamily="2" charset="0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/>
              <a:t>Title, Email, Phone #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5C5EAE-D2F7-BD5C-59DA-29364376C844}"/>
              </a:ext>
            </a:extLst>
          </p:cNvPr>
          <p:cNvSpPr txBox="1"/>
          <p:nvPr userDrawn="1"/>
        </p:nvSpPr>
        <p:spPr>
          <a:xfrm>
            <a:off x="2381249" y="1659351"/>
            <a:ext cx="4381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accent3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11081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42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D449B0-88F0-0070-38F7-CED4CCB722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9485" y="1372124"/>
            <a:ext cx="3945189" cy="1657542"/>
          </a:xfrm>
        </p:spPr>
        <p:txBody>
          <a:bodyPr lIns="68580" tIns="34290" rIns="68580" bIns="34290" anchor="ctr" anchorCtr="0">
            <a:noAutofit/>
          </a:bodyPr>
          <a:lstStyle/>
          <a:p>
            <a:r>
              <a:rPr lang="en-US" sz="2400" dirty="0"/>
              <a:t>Navajo Nation</a:t>
            </a:r>
            <a:br>
              <a:rPr lang="en-US" sz="2400" dirty="0"/>
            </a:br>
            <a:r>
              <a:rPr lang="en-US" sz="2400" dirty="0"/>
              <a:t>Approvers– Procurement &amp; Sourcing</a:t>
            </a:r>
            <a:endParaRPr lang="en-US" sz="2400" dirty="0">
              <a:latin typeface="Roboto"/>
              <a:ea typeface="Roboto"/>
              <a:cs typeface="Roboto Medium"/>
            </a:endParaRP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98AA9C9C-AB7D-6C40-6EBD-F51B90A8C0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198" y="3029666"/>
            <a:ext cx="2429936" cy="1277722"/>
          </a:xfrm>
        </p:spPr>
        <p:txBody>
          <a:bodyPr lIns="68580" tIns="34290" rIns="68580" bIns="34290" anchor="t"/>
          <a:lstStyle/>
          <a:p>
            <a:endParaRPr lang="en-US" sz="1200" spc="90" dirty="0">
              <a:solidFill>
                <a:schemeClr val="tx2"/>
              </a:solidFill>
              <a:latin typeface="Roboto Medium"/>
              <a:ea typeface="Roboto Medium"/>
              <a:cs typeface="Roboto Light"/>
            </a:endParaRPr>
          </a:p>
          <a:p>
            <a:r>
              <a:rPr lang="en-US" sz="1200" spc="90" dirty="0">
                <a:solidFill>
                  <a:schemeClr val="tx2"/>
                </a:solidFill>
                <a:latin typeface="Roboto Medium"/>
                <a:ea typeface="Roboto Medium"/>
                <a:cs typeface="Roboto Light"/>
              </a:rPr>
              <a:t>PRESENTED TO</a:t>
            </a:r>
            <a:endParaRPr lang="en-US" sz="1200" spc="90" dirty="0">
              <a:solidFill>
                <a:schemeClr val="tx2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  <a:p>
            <a:r>
              <a:rPr lang="en-US" sz="1650" dirty="0">
                <a:cs typeface="Roboto Medium"/>
              </a:rPr>
              <a:t>Navajo Nation</a:t>
            </a:r>
          </a:p>
          <a:p>
            <a:endParaRPr lang="en-US" sz="1650" dirty="0">
              <a:cs typeface="Roboto Medium"/>
            </a:endParaRPr>
          </a:p>
          <a:p>
            <a:r>
              <a:rPr lang="en-US" sz="1200" spc="9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PRESENTED BY </a:t>
            </a:r>
          </a:p>
          <a:p>
            <a:r>
              <a:rPr lang="en-US" sz="1800" dirty="0"/>
              <a:t>Andrea Garay</a:t>
            </a:r>
            <a:endParaRPr lang="en-US" sz="1650" dirty="0">
              <a:cs typeface="Roboto Medium"/>
            </a:endParaRPr>
          </a:p>
          <a:p>
            <a:br>
              <a:rPr lang="en-US" sz="1200" spc="9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en-US" sz="1200" spc="9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DATE</a:t>
            </a:r>
          </a:p>
          <a:p>
            <a:r>
              <a:rPr lang="en-US" sz="1650"/>
              <a:t>May 5-7, 2026</a:t>
            </a:r>
            <a:endParaRPr lang="en-US" sz="1650" dirty="0"/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FBA545-F87B-48B9-2A96-107C6E2A30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86600" y="5642372"/>
            <a:ext cx="2057400" cy="241697"/>
          </a:xfrm>
          <a:prstGeom prst="rect">
            <a:avLst/>
          </a:prstGeom>
        </p:spPr>
        <p:txBody>
          <a:bodyPr/>
          <a:lstStyle/>
          <a:p>
            <a:fld id="{3793B1FE-5999-4F51-A2C1-2BF9B3E29E8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20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BDB3AA-CB80-0C7D-D243-CB076869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2</a:t>
            </a:fld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D2E6F2FF-DCD1-8207-4568-BDB675985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/>
          <a:lstStyle/>
          <a:p>
            <a:r>
              <a:rPr lang="en-US" dirty="0"/>
              <a:t>Session Objectives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81D3CC6-A039-4877-6EE5-F5F83F0E4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5476853" cy="365620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By the end of this session, participants will be able to: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>Open requisitions from notifications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>Review requisition details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>Check budget control indicators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>Review attachments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>Approve / Request change / Reject</a:t>
            </a:r>
          </a:p>
          <a:p>
            <a:r>
              <a:rPr lang="en-US" altLang="en-US" dirty="0">
                <a:latin typeface="Arial" panose="020B0604020202020204" pitchFamily="34" charset="0"/>
              </a:rPr>
              <a:t>View workflow history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Content Placeholder 7" descr="Classroom with solid fill">
            <a:extLst>
              <a:ext uri="{FF2B5EF4-FFF2-40B4-BE49-F238E27FC236}">
                <a16:creationId xmlns:a16="http://schemas.microsoft.com/office/drawing/2014/main" id="{AB68612E-D71A-2FF1-5892-89D70B5B3259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3563" y="1710306"/>
            <a:ext cx="2961301" cy="296130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051114-822B-DEFC-95C0-D474FA9B75CD}"/>
              </a:ext>
            </a:extLst>
          </p:cNvPr>
          <p:cNvSpPr txBox="1"/>
          <p:nvPr/>
        </p:nvSpPr>
        <p:spPr>
          <a:xfrm>
            <a:off x="6085573" y="4498482"/>
            <a:ext cx="244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6CB4"/>
                </a:solidFill>
              </a:rPr>
              <a:t>Learn → Watch → Do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36F8127-BEDA-B0CB-0F44-5C81888DF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18751"/>
            <a:ext cx="19861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3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42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1FA24F-76E2-7099-05D7-C55C91D77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88150B-0F3F-AAE2-2B9D-BAD859898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>
            <a:normAutofit/>
          </a:bodyPr>
          <a:lstStyle/>
          <a:p>
            <a:r>
              <a:rPr lang="en-US" b="0" i="0" kern="1200">
                <a:latin typeface="Roboto" panose="02000000000000000000" pitchFamily="2" charset="0"/>
                <a:ea typeface="+mj-ea"/>
                <a:cs typeface="Roboto" panose="02000000000000000000" pitchFamily="2" charset="0"/>
              </a:rPr>
              <a:t>Training Expectations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64E41743-35AE-E777-6125-D01F9824B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653" y="1833770"/>
            <a:ext cx="7481242" cy="36562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68580" tIns="34290" rIns="68580" bIns="34290" numCol="1" anchorCtr="0" compatLnSpc="1">
            <a:prstTxWarp prst="textNoShape">
              <a:avLst/>
            </a:prstTxWarp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Aft>
                <a:spcPct val="0"/>
              </a:spcAft>
            </a:pPr>
            <a:r>
              <a:rPr lang="en-US" altLang="en-US" sz="1800" dirty="0"/>
              <a:t>Your </a:t>
            </a:r>
            <a:r>
              <a:rPr lang="en-US" altLang="en-US" sz="1800" b="1" dirty="0"/>
              <a:t>role</a:t>
            </a:r>
            <a:r>
              <a:rPr lang="en-US" altLang="en-US" sz="1800" dirty="0"/>
              <a:t> is approving requisitions submitted by your program staff</a:t>
            </a:r>
          </a:p>
          <a:p>
            <a:pPr lvl="0" fontAlgn="base">
              <a:spcAft>
                <a:spcPct val="0"/>
              </a:spcAft>
            </a:pPr>
            <a:r>
              <a:rPr lang="en-US" altLang="en-US" sz="1800" b="1" dirty="0"/>
              <a:t>Focus</a:t>
            </a:r>
            <a:r>
              <a:rPr lang="en-US" altLang="en-US" sz="1800" dirty="0"/>
              <a:t> is how to perform approvals in the system</a:t>
            </a:r>
          </a:p>
          <a:p>
            <a:pPr lvl="0" fontAlgn="base">
              <a:spcAft>
                <a:spcPct val="0"/>
              </a:spcAft>
            </a:pPr>
            <a:r>
              <a:rPr lang="en-US" altLang="en-US" sz="1800" b="1" dirty="0"/>
              <a:t>Internal policies </a:t>
            </a:r>
            <a:r>
              <a:rPr lang="en-US" altLang="en-US" sz="1800" dirty="0"/>
              <a:t>are handled by each Division</a:t>
            </a:r>
          </a:p>
          <a:p>
            <a:pPr lvl="0" fontAlgn="base">
              <a:spcAft>
                <a:spcPct val="0"/>
              </a:spcAft>
            </a:pPr>
            <a:endParaRPr lang="en-US" altLang="en-US" sz="1800" dirty="0"/>
          </a:p>
          <a:p>
            <a:pPr fontAlgn="base">
              <a:spcAft>
                <a:spcPts val="450"/>
              </a:spcAft>
            </a:pPr>
            <a:r>
              <a:rPr lang="en-US" altLang="en-US" sz="1800" b="1" dirty="0">
                <a:highlight>
                  <a:srgbClr val="FFFF00"/>
                </a:highlight>
              </a:rPr>
              <a:t>This training reflects the process as designed and approved.</a:t>
            </a:r>
          </a:p>
          <a:p>
            <a:pPr marL="0" indent="0" fontAlgn="base">
              <a:spcAft>
                <a:spcPts val="450"/>
              </a:spcAft>
              <a:buNone/>
            </a:pPr>
            <a:endParaRPr lang="en-US" altLang="en-US" sz="1800" dirty="0">
              <a:highlight>
                <a:srgbClr val="FFFF00"/>
              </a:highlight>
            </a:endParaRPr>
          </a:p>
        </p:txBody>
      </p:sp>
      <p:pic>
        <p:nvPicPr>
          <p:cNvPr id="14" name="Content Placeholder 5" descr="Handshake outline">
            <a:extLst>
              <a:ext uri="{FF2B5EF4-FFF2-40B4-BE49-F238E27FC236}">
                <a16:creationId xmlns:a16="http://schemas.microsoft.com/office/drawing/2014/main" id="{1F016063-D0C0-F901-0CBB-F113C68DFBCC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028301" y="3429000"/>
            <a:ext cx="2791347" cy="2791347"/>
          </a:xfrm>
        </p:spPr>
      </p:pic>
    </p:spTree>
    <p:extLst>
      <p:ext uri="{BB962C8B-B14F-4D97-AF65-F5344CB8AC3E}">
        <p14:creationId xmlns:p14="http://schemas.microsoft.com/office/powerpoint/2010/main" val="52652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54D05-8FE5-49C9-4E47-2FC84BCCF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4F0BD-3BA3-B63A-4D73-E50BBA7E7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F8A0D4-23C4-2A09-EB99-DBD2B0BA6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2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D7CB4-E4FA-429B-385D-4DB6B7C90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E7609D-8FBF-3D35-DA83-4505D24F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37345C-96D9-3E7B-67F7-8B3503934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F&amp;SCM Chart of Accounts Structure – QRG2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583E4B-F105-D716-E290-64A2BF367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740109"/>
            <a:ext cx="6473580" cy="240836"/>
          </a:xfrm>
        </p:spPr>
        <p:txBody>
          <a:bodyPr/>
          <a:lstStyle/>
          <a:p>
            <a:r>
              <a:rPr lang="en-US" sz="1500"/>
              <a:t>FMIS</a:t>
            </a:r>
          </a:p>
          <a:p>
            <a:endParaRPr lang="en-US" sz="150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0FCD5D1-2165-6ABA-9C95-81E0ECD70939}"/>
              </a:ext>
            </a:extLst>
          </p:cNvPr>
          <p:cNvGraphicFramePr>
            <a:graphicFrameLocks noGrp="1"/>
          </p:cNvGraphicFramePr>
          <p:nvPr/>
        </p:nvGraphicFramePr>
        <p:xfrm>
          <a:off x="800600" y="1980944"/>
          <a:ext cx="5965685" cy="1065687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570848">
                  <a:extLst>
                    <a:ext uri="{9D8B030D-6E8A-4147-A177-3AD203B41FA5}">
                      <a16:colId xmlns:a16="http://schemas.microsoft.com/office/drawing/2014/main" val="959878383"/>
                    </a:ext>
                  </a:extLst>
                </a:gridCol>
                <a:gridCol w="1565795">
                  <a:extLst>
                    <a:ext uri="{9D8B030D-6E8A-4147-A177-3AD203B41FA5}">
                      <a16:colId xmlns:a16="http://schemas.microsoft.com/office/drawing/2014/main" val="1362224607"/>
                    </a:ext>
                  </a:extLst>
                </a:gridCol>
                <a:gridCol w="1384519">
                  <a:extLst>
                    <a:ext uri="{9D8B030D-6E8A-4147-A177-3AD203B41FA5}">
                      <a16:colId xmlns:a16="http://schemas.microsoft.com/office/drawing/2014/main" val="848358901"/>
                    </a:ext>
                  </a:extLst>
                </a:gridCol>
                <a:gridCol w="1444523">
                  <a:extLst>
                    <a:ext uri="{9D8B030D-6E8A-4147-A177-3AD203B41FA5}">
                      <a16:colId xmlns:a16="http://schemas.microsoft.com/office/drawing/2014/main" val="880961067"/>
                    </a:ext>
                  </a:extLst>
                </a:gridCol>
              </a:tblGrid>
              <a:tr h="162375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Company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Business Unit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Object Account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Subsidiary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175217364"/>
                  </a:ext>
                </a:extLst>
              </a:tr>
              <a:tr h="45165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8340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FHWA-NDOT FY23 PA-RFA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K231014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N609 Tuba City ‘23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dirty="0">
                          <a:effectLst/>
                          <a:latin typeface="+mn-lt"/>
                        </a:rPr>
                        <a:t>4130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dirty="0">
                          <a:effectLst/>
                          <a:latin typeface="+mn-lt"/>
                        </a:rPr>
                        <a:t>Office Supplies</a:t>
                      </a:r>
                      <a:endParaRPr lang="en-US" sz="9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 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735201111"/>
                  </a:ext>
                </a:extLst>
              </a:tr>
              <a:tr h="451656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10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General Fund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102002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Chinle Judicial District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3250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>
                          <a:effectLst/>
                          <a:latin typeface="+mn-lt"/>
                        </a:rPr>
                        <a:t>Lodging</a:t>
                      </a:r>
                      <a:endParaRPr lang="en-US" sz="9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dirty="0">
                          <a:effectLst/>
                          <a:latin typeface="+mn-lt"/>
                        </a:rPr>
                        <a:t> </a:t>
                      </a:r>
                      <a:endParaRPr lang="en-US" sz="9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9183850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2749686-7A4B-60DF-9621-57677687D89D}"/>
              </a:ext>
            </a:extLst>
          </p:cNvPr>
          <p:cNvSpPr txBox="1"/>
          <p:nvPr/>
        </p:nvSpPr>
        <p:spPr>
          <a:xfrm>
            <a:off x="546653" y="3148968"/>
            <a:ext cx="34068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/>
              <a:t>F&amp;SCM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084DAC5-27E4-9165-3D53-CEBBE8102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45490"/>
              </p:ext>
            </p:extLst>
          </p:nvPr>
        </p:nvGraphicFramePr>
        <p:xfrm>
          <a:off x="796413" y="3425967"/>
          <a:ext cx="7632290" cy="1782283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788261">
                  <a:extLst>
                    <a:ext uri="{9D8B030D-6E8A-4147-A177-3AD203B41FA5}">
                      <a16:colId xmlns:a16="http://schemas.microsoft.com/office/drawing/2014/main" val="1293507961"/>
                    </a:ext>
                  </a:extLst>
                </a:gridCol>
                <a:gridCol w="1030440">
                  <a:extLst>
                    <a:ext uri="{9D8B030D-6E8A-4147-A177-3AD203B41FA5}">
                      <a16:colId xmlns:a16="http://schemas.microsoft.com/office/drawing/2014/main" val="1819784813"/>
                    </a:ext>
                  </a:extLst>
                </a:gridCol>
                <a:gridCol w="1888871">
                  <a:extLst>
                    <a:ext uri="{9D8B030D-6E8A-4147-A177-3AD203B41FA5}">
                      <a16:colId xmlns:a16="http://schemas.microsoft.com/office/drawing/2014/main" val="1901183616"/>
                    </a:ext>
                  </a:extLst>
                </a:gridCol>
                <a:gridCol w="872160">
                  <a:extLst>
                    <a:ext uri="{9D8B030D-6E8A-4147-A177-3AD203B41FA5}">
                      <a16:colId xmlns:a16="http://schemas.microsoft.com/office/drawing/2014/main" val="3514375007"/>
                    </a:ext>
                  </a:extLst>
                </a:gridCol>
                <a:gridCol w="1019942">
                  <a:extLst>
                    <a:ext uri="{9D8B030D-6E8A-4147-A177-3AD203B41FA5}">
                      <a16:colId xmlns:a16="http://schemas.microsoft.com/office/drawing/2014/main" val="3736387364"/>
                    </a:ext>
                  </a:extLst>
                </a:gridCol>
                <a:gridCol w="724376">
                  <a:extLst>
                    <a:ext uri="{9D8B030D-6E8A-4147-A177-3AD203B41FA5}">
                      <a16:colId xmlns:a16="http://schemas.microsoft.com/office/drawing/2014/main" val="2963059249"/>
                    </a:ext>
                  </a:extLst>
                </a:gridCol>
                <a:gridCol w="1308240">
                  <a:extLst>
                    <a:ext uri="{9D8B030D-6E8A-4147-A177-3AD203B41FA5}">
                      <a16:colId xmlns:a16="http://schemas.microsoft.com/office/drawing/2014/main" val="1862168663"/>
                    </a:ext>
                  </a:extLst>
                </a:gridCol>
              </a:tblGrid>
              <a:tr h="38096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Main Account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(4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Department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(3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dirty="0">
                          <a:effectLst/>
                        </a:rPr>
                        <a:t>Award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dirty="0">
                          <a:effectLst/>
                        </a:rPr>
                        <a:t>(8 chars)</a:t>
                      </a:r>
                      <a:endParaRPr lang="en-US" sz="900" dirty="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Project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(5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Location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(6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Fund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(1 char)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Division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>
                          <a:effectLst/>
                        </a:rPr>
                        <a:t>(3 chars)</a:t>
                      </a:r>
                      <a:endParaRPr lang="en-US" sz="900">
                        <a:effectLst/>
                        <a:latin typeface="Roboto" panose="02000000000000000000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13661972"/>
                  </a:ext>
                </a:extLst>
              </a:tr>
              <a:tr h="72137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Supplies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DEPT OF ROADS - GF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20205011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20205;693JG42330000V600AZ0028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00000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000000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Location specific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External Fund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DIVISION OF TRANSPORTATION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187452374"/>
                  </a:ext>
                </a:extLst>
              </a:tr>
              <a:tr h="679953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5110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Personal Travel Expenses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JUDICIAL DISTRICT COURTS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NN100000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 Fund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00000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Project specific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122014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Chinle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 Fund</a:t>
                      </a: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  <a:p>
                      <a:pPr marL="0" marR="0">
                        <a:buNone/>
                      </a:pPr>
                      <a:r>
                        <a:rPr lang="en-US" sz="9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Judicial Branch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2936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756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94080-EC83-337C-C6BE-FD35456EC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1D2AE0-5459-FBA1-C67A-834E5EC91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89F804-5BA6-80CF-2CAC-0EFE84C18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Posting Works in D365 F&amp;SCM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9BC6437-5F78-6BD7-2CBE-5FFE64F0D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048211" cy="2150729"/>
          </a:xfrm>
        </p:spPr>
        <p:txBody>
          <a:bodyPr/>
          <a:lstStyle/>
          <a:p>
            <a:pPr lvl="0"/>
            <a:r>
              <a:rPr lang="en-US" dirty="0"/>
              <a:t>D365 requires a full account string for every transaction to post to the ledger.</a:t>
            </a:r>
          </a:p>
          <a:p>
            <a:pPr lvl="1"/>
            <a:r>
              <a:rPr lang="en-US" dirty="0"/>
              <a:t>A full account string = Main Account + Financial Dimensions.</a:t>
            </a:r>
          </a:p>
          <a:p>
            <a:pPr lvl="0"/>
            <a:r>
              <a:rPr lang="en-US" dirty="0"/>
              <a:t>Where the pieces come from:</a:t>
            </a:r>
          </a:p>
          <a:p>
            <a:pPr lvl="1"/>
            <a:r>
              <a:rPr lang="en-US" dirty="0"/>
              <a:t>Main Account → comes from the Procurement category.</a:t>
            </a:r>
          </a:p>
          <a:p>
            <a:pPr lvl="1"/>
            <a:r>
              <a:rPr lang="en-US" dirty="0"/>
              <a:t>Financial Dimensions → usually manually entered.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C5D6EB-9F71-274B-67D7-9AE6107C8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" y="3429001"/>
            <a:ext cx="7569000" cy="197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15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0DE05C-6184-8E90-43CC-3AAD341D8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46A29D-0A95-BD4E-CEC7-CCF8CE02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Reason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7C9BF-EF2C-F29D-F40B-38CB44CE1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600899"/>
            <a:ext cx="8048211" cy="3656203"/>
          </a:xfrm>
        </p:spPr>
        <p:txBody>
          <a:bodyPr/>
          <a:lstStyle/>
          <a:p>
            <a:pPr lvl="0"/>
            <a:r>
              <a:rPr lang="en-US" sz="1500" dirty="0"/>
              <a:t>The Business Reason provides justification for the purchase and ensures compliance with policy.</a:t>
            </a:r>
          </a:p>
          <a:p>
            <a:pPr lvl="0"/>
            <a:r>
              <a:rPr lang="en-US" sz="1500" dirty="0"/>
              <a:t>Most importantly, the business reason determines which </a:t>
            </a:r>
            <a:r>
              <a:rPr lang="en-US" sz="1500" b="1" dirty="0"/>
              <a:t>approval workflow process the requisition follows</a:t>
            </a:r>
            <a:r>
              <a:rPr lang="en-US" sz="1500" dirty="0"/>
              <a:t>.</a:t>
            </a:r>
          </a:p>
          <a:p>
            <a:pPr lvl="0"/>
            <a:r>
              <a:rPr lang="en-US" sz="1500" dirty="0"/>
              <a:t>Without a valid business reason, the requisition cannot be submitted for approval.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D0A3FA-8D8B-21BF-13F6-51E65D3D51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504" y="2946060"/>
            <a:ext cx="6304360" cy="3054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898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F15BE3-61C0-2871-01CE-B1FAF7AA7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BCBCC3-5A92-543C-3C8D-D34C758DC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3" y="935632"/>
            <a:ext cx="8048211" cy="432395"/>
          </a:xfrm>
        </p:spPr>
        <p:txBody>
          <a:bodyPr>
            <a:normAutofit/>
          </a:bodyPr>
          <a:lstStyle/>
          <a:p>
            <a:r>
              <a:rPr lang="en-US" dirty="0"/>
              <a:t>Purchase Requisition workflow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DF7163-FB3D-B12F-A555-00C85773F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982" y="974430"/>
            <a:ext cx="6597682" cy="4881548"/>
          </a:xfrm>
          <a:prstGeom prst="rect">
            <a:avLst/>
          </a:prstGeom>
        </p:spPr>
      </p:pic>
      <p:pic>
        <p:nvPicPr>
          <p:cNvPr id="10" name="Picture 9" descr="The image illustrates a sequence of steps for the accountant to complete the 164 approval process outside of D365 FSCM, including document upload and PO creation upon completion.&#10;&#10;AI-generated content may be incorrect.">
            <a:extLst>
              <a:ext uri="{FF2B5EF4-FFF2-40B4-BE49-F238E27FC236}">
                <a16:creationId xmlns:a16="http://schemas.microsoft.com/office/drawing/2014/main" id="{5B0B7FA2-F82B-C72F-97C5-035543897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35" y="1843088"/>
            <a:ext cx="5385678" cy="245876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6E6CB5-35A7-07C5-EAE6-6FB26A5F53CB}"/>
              </a:ext>
            </a:extLst>
          </p:cNvPr>
          <p:cNvSpPr/>
          <p:nvPr/>
        </p:nvSpPr>
        <p:spPr>
          <a:xfrm>
            <a:off x="4572000" y="4393407"/>
            <a:ext cx="2686050" cy="6215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F4216E5-ECC1-E90F-477C-A0183507BEB9}"/>
              </a:ext>
            </a:extLst>
          </p:cNvPr>
          <p:cNvCxnSpPr/>
          <p:nvPr/>
        </p:nvCxnSpPr>
        <p:spPr>
          <a:xfrm flipH="1" flipV="1">
            <a:off x="4743450" y="3300413"/>
            <a:ext cx="728663" cy="10929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27A5D4E-83CE-356B-2051-9373B044104E}"/>
              </a:ext>
            </a:extLst>
          </p:cNvPr>
          <p:cNvSpPr txBox="1"/>
          <p:nvPr/>
        </p:nvSpPr>
        <p:spPr>
          <a:xfrm>
            <a:off x="807244" y="2465218"/>
            <a:ext cx="306959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164 Process (Outside of D365 F&amp;SCM)</a:t>
            </a:r>
          </a:p>
        </p:txBody>
      </p:sp>
    </p:spTree>
    <p:extLst>
      <p:ext uri="{BB962C8B-B14F-4D97-AF65-F5344CB8AC3E}">
        <p14:creationId xmlns:p14="http://schemas.microsoft.com/office/powerpoint/2010/main" val="27525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4" grpId="0"/>
      <p:bldP spid="1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1435C-4074-0F71-10A8-2E91BAB2C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ECAF69-6491-4937-5930-28480373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04BD2C-681A-BC81-3D43-21B549226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>
            <a:normAutofit/>
          </a:bodyPr>
          <a:lstStyle/>
          <a:p>
            <a:r>
              <a:rPr lang="en-US" dirty="0"/>
              <a:t>Purchase Requisition workflow</a:t>
            </a:r>
          </a:p>
        </p:txBody>
      </p:sp>
      <p:pic>
        <p:nvPicPr>
          <p:cNvPr id="8" name="Picture 7" descr="The image displays a visual representation of a purchase requisition status flow, detailing the steps from creation, submission, approval, and finalization, including options for editing, approval, rejection, closure, and cancellation.&#10;&#10;AI-generated content may be incorrect.">
            <a:extLst>
              <a:ext uri="{FF2B5EF4-FFF2-40B4-BE49-F238E27FC236}">
                <a16:creationId xmlns:a16="http://schemas.microsoft.com/office/drawing/2014/main" id="{DD26ED47-D881-A85D-93F8-F40DDD382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42" y="1906121"/>
            <a:ext cx="8348916" cy="325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41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61402A-0278-7582-B5A1-557029AB2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44633" y="5642734"/>
            <a:ext cx="2057400" cy="240836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3793B1FE-5999-4F51-A2C1-2BF9B3E29E8A}" type="slidenum">
              <a:rPr lang="en-US" smtClean="0"/>
              <a:pPr>
                <a:spcAft>
                  <a:spcPts val="450"/>
                </a:spcAft>
              </a:pPr>
              <a:t>10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82CF07-EDFD-CE34-2159-5FD4F250F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653" y="1174949"/>
            <a:ext cx="8048211" cy="432395"/>
          </a:xfrm>
        </p:spPr>
        <p:txBody>
          <a:bodyPr>
            <a:normAutofit/>
          </a:bodyPr>
          <a:lstStyle/>
          <a:p>
            <a:r>
              <a:rPr lang="en-US" sz="2325"/>
              <a:t>Understanding Budget Control and Purchase Requisitions</a:t>
            </a:r>
          </a:p>
        </p:txBody>
      </p:sp>
      <p:pic>
        <p:nvPicPr>
          <p:cNvPr id="8" name="Picture 7" descr="The image illustrates a procurement process with various budgetary actions, warnings, and approval steps, including product additions, line cancellations, and legal considerations.&#10;&#10;AI-generated content may be incorrect.">
            <a:extLst>
              <a:ext uri="{FF2B5EF4-FFF2-40B4-BE49-F238E27FC236}">
                <a16:creationId xmlns:a16="http://schemas.microsoft.com/office/drawing/2014/main" id="{28887E51-5BB9-FDB9-289A-3CDFD7EAF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97" y="2477694"/>
            <a:ext cx="6459267" cy="3165041"/>
          </a:xfrm>
          <a:prstGeom prst="rect">
            <a:avLst/>
          </a:prstGeo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F071E-634E-B77D-BFE6-0526248C2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698" y="1769224"/>
            <a:ext cx="3918502" cy="3656203"/>
          </a:xfrm>
        </p:spPr>
        <p:txBody>
          <a:bodyPr>
            <a:normAutofit/>
          </a:bodyPr>
          <a:lstStyle/>
          <a:p>
            <a:r>
              <a:rPr lang="en-US" dirty="0"/>
              <a:t>The following financial dimensions are used for budget control: </a:t>
            </a:r>
          </a:p>
          <a:p>
            <a:pPr lvl="1"/>
            <a:r>
              <a:rPr lang="en-US" sz="1800" dirty="0"/>
              <a:t>Department </a:t>
            </a:r>
          </a:p>
          <a:p>
            <a:pPr lvl="1"/>
            <a:r>
              <a:rPr lang="en-US" sz="1800" dirty="0"/>
              <a:t>Award </a:t>
            </a:r>
          </a:p>
          <a:p>
            <a:pPr lvl="1"/>
            <a:r>
              <a:rPr lang="en-US" sz="1800" dirty="0"/>
              <a:t>Project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30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F77ADC-12F6-6594-516E-C164F8584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ABE9090-5B5D-BFC4-4301-62E30CAE1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t"/>
          <a:lstStyle/>
          <a:p>
            <a:r>
              <a:rPr lang="en-US" dirty="0">
                <a:latin typeface="Roboto"/>
                <a:ea typeface="Roboto"/>
                <a:cs typeface="Roboto"/>
              </a:rPr>
              <a:t>Purchase Requisitions notifications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8F6101-1645-03E9-E3F6-C8047472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457" y="1783237"/>
            <a:ext cx="8827391" cy="3656203"/>
          </a:xfrm>
        </p:spPr>
        <p:txBody>
          <a:bodyPr lIns="68580" tIns="34290" rIns="68580" bIns="34290" anchor="t"/>
          <a:lstStyle/>
          <a:p>
            <a:pPr marL="0" indent="0">
              <a:buNone/>
            </a:pPr>
            <a:r>
              <a:rPr lang="en-US" dirty="0"/>
              <a:t>When a requisition is submitted for approval, you will be notified in three places:</a:t>
            </a:r>
          </a:p>
          <a:p>
            <a:pPr lvl="0"/>
            <a:r>
              <a:rPr lang="en-US" b="1" dirty="0"/>
              <a:t>Action Center</a:t>
            </a:r>
            <a:r>
              <a:rPr lang="en-US" dirty="0"/>
              <a:t> – if enabled for your user (see instructions below), notifications appear in the top right of the screen.</a:t>
            </a:r>
          </a:p>
          <a:p>
            <a:pPr lvl="0"/>
            <a:r>
              <a:rPr lang="en-US" b="1" dirty="0"/>
              <a:t>Work items assigned to me</a:t>
            </a:r>
            <a:r>
              <a:rPr lang="en-US" dirty="0"/>
              <a:t> – on your D365 home page, showing pending tasks.</a:t>
            </a:r>
          </a:p>
          <a:p>
            <a:pPr lvl="0"/>
            <a:r>
              <a:rPr lang="en-US" b="1" dirty="0"/>
              <a:t>Emails </a:t>
            </a:r>
            <a:r>
              <a:rPr lang="en-US" dirty="0"/>
              <a:t>– based on email configuration. 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E01DF08-7A39-07FF-B261-53EC2EFF7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730" y="3166387"/>
            <a:ext cx="4166134" cy="251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0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B4B1B-E571-C916-7489-F3B5E1E12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5966AB-475B-2939-B8E9-6F7BF52EB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6DFF53-3F84-B0D6-6129-8DA17F698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t"/>
          <a:lstStyle/>
          <a:p>
            <a:r>
              <a:rPr lang="en-US" dirty="0">
                <a:latin typeface="Roboto"/>
                <a:ea typeface="Roboto"/>
                <a:cs typeface="Roboto"/>
              </a:rPr>
              <a:t>Purchase Requisitions approvals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06DBA2-0AA1-92D9-BD61-9842C6935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457" y="1783237"/>
            <a:ext cx="8827391" cy="3656203"/>
          </a:xfrm>
        </p:spPr>
        <p:txBody>
          <a:bodyPr lIns="68580" tIns="34290" rIns="68580" bIns="34290" anchor="t"/>
          <a:lstStyle/>
          <a:p>
            <a:r>
              <a:rPr lang="en-US" dirty="0"/>
              <a:t>Procurement and sourcing → Purchase requisitions → </a:t>
            </a:r>
            <a:r>
              <a:rPr lang="en-US" b="1" dirty="0"/>
              <a:t>Purchase requisitions requiring my action</a:t>
            </a:r>
          </a:p>
          <a:p>
            <a:endParaRPr lang="en-US" dirty="0"/>
          </a:p>
          <a:p>
            <a:pPr lvl="1"/>
            <a:r>
              <a:rPr lang="en-US" dirty="0"/>
              <a:t>Review requisition lines</a:t>
            </a:r>
          </a:p>
          <a:p>
            <a:pPr lvl="1"/>
            <a:r>
              <a:rPr lang="en-US" dirty="0"/>
              <a:t>Review amounts</a:t>
            </a:r>
          </a:p>
          <a:p>
            <a:pPr lvl="1"/>
            <a:r>
              <a:rPr lang="en-US" dirty="0"/>
              <a:t>Check budget control</a:t>
            </a:r>
          </a:p>
          <a:p>
            <a:pPr lvl="1"/>
            <a:r>
              <a:rPr lang="en-US" dirty="0"/>
              <a:t>Review attachments</a:t>
            </a:r>
          </a:p>
          <a:p>
            <a:pPr lvl="1"/>
            <a:r>
              <a:rPr lang="en-US" dirty="0"/>
              <a:t>Take workflow action</a:t>
            </a:r>
          </a:p>
        </p:txBody>
      </p:sp>
      <p:pic>
        <p:nvPicPr>
          <p:cNvPr id="6" name="Picture 5" descr="The image is a procurement software dashboard displaying a purchase requisition for a $55,000 contract with details on the requestor, product, quantity, price, and vendor account.&#10;&#10;AI-generated content may be incorrect.">
            <a:extLst>
              <a:ext uri="{FF2B5EF4-FFF2-40B4-BE49-F238E27FC236}">
                <a16:creationId xmlns:a16="http://schemas.microsoft.com/office/drawing/2014/main" id="{8E753CEC-F922-FA98-EF0E-71FB4137B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136" y="2304358"/>
            <a:ext cx="5160806" cy="294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1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97CD8A-CC11-DCAE-D202-048376FF7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FFC377-312A-451D-09F2-7C3B199AA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Hands-On Exercise</a:t>
            </a:r>
            <a:br>
              <a:rPr lang="en-US" dirty="0"/>
            </a:b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B073AB-A50B-CD21-2FF0-D6A17DF7C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048211" cy="365620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Scenario:</a:t>
            </a:r>
          </a:p>
          <a:p>
            <a:pPr lvl="1"/>
            <a:r>
              <a:rPr lang="en-US" dirty="0"/>
              <a:t>A requisition has been submitted to you for approval.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Tasks:</a:t>
            </a:r>
          </a:p>
          <a:p>
            <a:r>
              <a:rPr lang="en-US" dirty="0"/>
              <a:t>Open requisition from </a:t>
            </a:r>
            <a:r>
              <a:rPr lang="en-US" b="1" dirty="0"/>
              <a:t>Work items assigned to me</a:t>
            </a:r>
          </a:p>
          <a:p>
            <a:r>
              <a:rPr lang="en-US" dirty="0"/>
              <a:t>Review requisition lines</a:t>
            </a:r>
          </a:p>
          <a:p>
            <a:r>
              <a:rPr lang="en-US" dirty="0"/>
              <a:t>Check budget control</a:t>
            </a:r>
          </a:p>
          <a:p>
            <a:r>
              <a:rPr lang="en-US" dirty="0"/>
              <a:t>Review attachments</a:t>
            </a:r>
          </a:p>
          <a:p>
            <a:r>
              <a:rPr lang="en-US" dirty="0"/>
              <a:t>Approve the requisition</a:t>
            </a:r>
          </a:p>
        </p:txBody>
      </p:sp>
    </p:spTree>
    <p:extLst>
      <p:ext uri="{BB962C8B-B14F-4D97-AF65-F5344CB8AC3E}">
        <p14:creationId xmlns:p14="http://schemas.microsoft.com/office/powerpoint/2010/main" val="80229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24182-29A6-22EA-485E-BAA3E895C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CD0278-1419-5847-289A-F2E4D664D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49F8E4F-A3F2-CBFF-F723-5A7C53BE9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Optional Extra (If Time Allows)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30DBB6-ADBF-9A3D-77EB-D15B2B71B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653" y="1833770"/>
            <a:ext cx="8048211" cy="365620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Add to your </a:t>
            </a:r>
            <a:r>
              <a:rPr lang="en-US" b="1" dirty="0"/>
              <a:t>Favorites</a:t>
            </a:r>
            <a:r>
              <a:rPr lang="en-US" dirty="0"/>
              <a:t>: </a:t>
            </a:r>
          </a:p>
          <a:p>
            <a:r>
              <a:rPr lang="en-US" dirty="0"/>
              <a:t>Purchase requisitions prepared by me</a:t>
            </a:r>
          </a:p>
          <a:p>
            <a:r>
              <a:rPr lang="en-US" dirty="0"/>
              <a:t>Purchase requisitions requiring my action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54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EBE0D-86C8-EECD-6A88-03F227F5D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AD6D4E-667F-D29F-5F1F-5F55B940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3B1FE-5999-4F51-A2C1-2BF9B3E29E8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3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CA114-057F-6839-010B-A8EAB2BA7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33884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rctic IT 2023 Theme">
  <a:themeElements>
    <a:clrScheme name="Arctic IT Color Palette 2022">
      <a:dk1>
        <a:srgbClr val="000000"/>
      </a:dk1>
      <a:lt1>
        <a:srgbClr val="FFFFFF"/>
      </a:lt1>
      <a:dk2>
        <a:srgbClr val="35BEFF"/>
      </a:dk2>
      <a:lt2>
        <a:srgbClr val="E7E6E6"/>
      </a:lt2>
      <a:accent1>
        <a:srgbClr val="1074B8"/>
      </a:accent1>
      <a:accent2>
        <a:srgbClr val="3A5F78"/>
      </a:accent2>
      <a:accent3>
        <a:srgbClr val="717F87"/>
      </a:accent3>
      <a:accent4>
        <a:srgbClr val="20B5B8"/>
      </a:accent4>
      <a:accent5>
        <a:srgbClr val="2BAC7B"/>
      </a:accent5>
      <a:accent6>
        <a:srgbClr val="19AC41"/>
      </a:accent6>
      <a:hlink>
        <a:srgbClr val="1074B8"/>
      </a:hlink>
      <a:folHlink>
        <a:srgbClr val="20B5B8"/>
      </a:folHlink>
    </a:clrScheme>
    <a:fontScheme name="Arctic IT Brand Standard">
      <a:majorFont>
        <a:latin typeface="Roboto Light"/>
        <a:ea typeface=""/>
        <a:cs typeface=""/>
      </a:majorFont>
      <a:minorFont>
        <a:latin typeface="Robo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tic IT Template 2023_Confidential" id="{0A928E87-7FC6-7943-901D-26FF0F5ED878}" vid="{9C211CD2-B96F-EB47-873D-062A7BEFA5D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7CE67622558140AFE67FB087058414" ma:contentTypeVersion="14" ma:contentTypeDescription="Create a new document." ma:contentTypeScope="" ma:versionID="a8c293c4ffd4c08b659b96077c357f6e">
  <xsd:schema xmlns:xsd="http://www.w3.org/2001/XMLSchema" xmlns:xs="http://www.w3.org/2001/XMLSchema" xmlns:p="http://schemas.microsoft.com/office/2006/metadata/properties" xmlns:ns2="477c78d4-68fb-42c3-9987-139d79b56b4e" targetNamespace="http://schemas.microsoft.com/office/2006/metadata/properties" ma:root="true" ma:fieldsID="3bc7b8a2495336e4afe5bf5bacf79003" ns2:_="">
    <xsd:import namespace="477c78d4-68fb-42c3-9987-139d79b56b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FunctionalArea" minOccurs="0"/>
                <xsd:element ref="ns2:Print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7c78d4-68fb-42c3-9987-139d79b56b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18c530d-c03a-4f37-a8aa-a1b00ee9ea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FunctionalArea" ma:index="19" nillable="true" ma:displayName="Functional Area" ma:format="Dropdown" ma:internalName="FunctionalArea">
      <xsd:simpleType>
        <xsd:restriction base="dms:Text">
          <xsd:maxLength value="255"/>
        </xsd:restriction>
      </xsd:simpleType>
    </xsd:element>
    <xsd:element name="Printed" ma:index="20" nillable="true" ma:displayName="Printed" ma:default="0" ma:format="Dropdown" ma:internalName="Printe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7c78d4-68fb-42c3-9987-139d79b56b4e">
      <Terms xmlns="http://schemas.microsoft.com/office/infopath/2007/PartnerControls"/>
    </lcf76f155ced4ddcb4097134ff3c332f>
    <FunctionalArea xmlns="477c78d4-68fb-42c3-9987-139d79b56b4e" xsi:nil="true"/>
    <Printed xmlns="477c78d4-68fb-42c3-9987-139d79b56b4e">false</Printed>
  </documentManagement>
</p:properties>
</file>

<file path=customXml/itemProps1.xml><?xml version="1.0" encoding="utf-8"?>
<ds:datastoreItem xmlns:ds="http://schemas.openxmlformats.org/officeDocument/2006/customXml" ds:itemID="{00918258-BDDA-46C0-88E0-DE0E69C81C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7c78d4-68fb-42c3-9987-139d79b56b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43936D-879E-4051-9C4D-D131554400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5116C3-B849-4636-B3C9-66837DE4EAB5}">
  <ds:schemaRefs>
    <ds:schemaRef ds:uri="477c78d4-68fb-42c3-9987-139d79b56b4e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Arctic IT Template 2023_Confidential</Template>
  <TotalTime>12117</TotalTime>
  <Words>617</Words>
  <Application>Microsoft Office PowerPoint</Application>
  <PresentationFormat>Letter Paper (8.5x11 in)</PresentationFormat>
  <Paragraphs>164</Paragraphs>
  <Slides>16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Arctic IT 2023 Theme</vt:lpstr>
      <vt:lpstr>Navajo Nation Approvers– Procurement &amp; Sourcing</vt:lpstr>
      <vt:lpstr>Session Objectives</vt:lpstr>
      <vt:lpstr>Training Expectations</vt:lpstr>
      <vt:lpstr>Basics</vt:lpstr>
      <vt:lpstr>F&amp;SCM Chart of Accounts Structure – QRG2</vt:lpstr>
      <vt:lpstr>How Posting Works in D365 F&amp;SCM</vt:lpstr>
      <vt:lpstr>Business Reason</vt:lpstr>
      <vt:lpstr>Purchase Requisition workflow</vt:lpstr>
      <vt:lpstr>Purchase Requisition workflow</vt:lpstr>
      <vt:lpstr>Understanding Budget Control and Purchase Requisitions</vt:lpstr>
      <vt:lpstr>Purchase Requisitions notifications</vt:lpstr>
      <vt:lpstr>Purchase Requisitions approvals</vt:lpstr>
      <vt:lpstr>Hands-On Exercise </vt:lpstr>
      <vt:lpstr>Optional Extra (If Time Allows)</vt:lpstr>
      <vt:lpstr>Questions?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Here</dc:title>
  <dc:creator>Brian Werk</dc:creator>
  <cp:lastModifiedBy>Andrea Garay</cp:lastModifiedBy>
  <cp:revision>22</cp:revision>
  <cp:lastPrinted>2020-11-11T19:55:52Z</cp:lastPrinted>
  <dcterms:created xsi:type="dcterms:W3CDTF">2023-03-10T20:08:53Z</dcterms:created>
  <dcterms:modified xsi:type="dcterms:W3CDTF">2026-09-28T14:47:27Z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0x010100C97CE67622558140AFE67FB087058414</vt:lpwstr>
  </property>
</Properties>
</file>