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74" r:id="rId4"/>
  </p:sldMasterIdLst>
  <p:notesMasterIdLst>
    <p:notesMasterId r:id="rId64"/>
  </p:notesMasterIdLst>
  <p:handoutMasterIdLst>
    <p:handoutMasterId r:id="rId65"/>
  </p:handoutMasterIdLst>
  <p:sldIdLst>
    <p:sldId id="2147469645" r:id="rId5"/>
    <p:sldId id="2147469591" r:id="rId6"/>
    <p:sldId id="2147469679" r:id="rId7"/>
    <p:sldId id="2147469678" r:id="rId8"/>
    <p:sldId id="2147469624" r:id="rId9"/>
    <p:sldId id="2147470821" r:id="rId10"/>
    <p:sldId id="2147469680" r:id="rId11"/>
    <p:sldId id="2147469681" r:id="rId12"/>
    <p:sldId id="2147470822" r:id="rId13"/>
    <p:sldId id="281" r:id="rId14"/>
    <p:sldId id="2022" r:id="rId15"/>
    <p:sldId id="1998" r:id="rId16"/>
    <p:sldId id="2026" r:id="rId17"/>
    <p:sldId id="2002" r:id="rId18"/>
    <p:sldId id="2024" r:id="rId19"/>
    <p:sldId id="2025" r:id="rId20"/>
    <p:sldId id="1999" r:id="rId21"/>
    <p:sldId id="262" r:id="rId22"/>
    <p:sldId id="266" r:id="rId23"/>
    <p:sldId id="267" r:id="rId24"/>
    <p:sldId id="2147469682" r:id="rId25"/>
    <p:sldId id="2147469675" r:id="rId26"/>
    <p:sldId id="278" r:id="rId27"/>
    <p:sldId id="279" r:id="rId28"/>
    <p:sldId id="280" r:id="rId29"/>
    <p:sldId id="2147469703" r:id="rId30"/>
    <p:sldId id="2147469633" r:id="rId31"/>
    <p:sldId id="2147469634" r:id="rId32"/>
    <p:sldId id="287" r:id="rId33"/>
    <p:sldId id="2147469684" r:id="rId34"/>
    <p:sldId id="2147469635" r:id="rId35"/>
    <p:sldId id="307" r:id="rId36"/>
    <p:sldId id="2147469685" r:id="rId37"/>
    <p:sldId id="2147469687" r:id="rId38"/>
    <p:sldId id="2147469688" r:id="rId39"/>
    <p:sldId id="2147469689" r:id="rId40"/>
    <p:sldId id="2147469690" r:id="rId41"/>
    <p:sldId id="309" r:id="rId42"/>
    <p:sldId id="2147469691" r:id="rId43"/>
    <p:sldId id="2147470823" r:id="rId44"/>
    <p:sldId id="2147469686" r:id="rId45"/>
    <p:sldId id="2147469692" r:id="rId46"/>
    <p:sldId id="2147469693" r:id="rId47"/>
    <p:sldId id="2147469694" r:id="rId48"/>
    <p:sldId id="2147469695" r:id="rId49"/>
    <p:sldId id="2147469696" r:id="rId50"/>
    <p:sldId id="2147469697" r:id="rId51"/>
    <p:sldId id="2147469698" r:id="rId52"/>
    <p:sldId id="310" r:id="rId53"/>
    <p:sldId id="2147469699" r:id="rId54"/>
    <p:sldId id="2147469700" r:id="rId55"/>
    <p:sldId id="2147469701" r:id="rId56"/>
    <p:sldId id="2147469702" r:id="rId57"/>
    <p:sldId id="2147470824" r:id="rId58"/>
    <p:sldId id="2147470825" r:id="rId59"/>
    <p:sldId id="2147469627" r:id="rId60"/>
    <p:sldId id="2147470820" r:id="rId61"/>
    <p:sldId id="2147469674" r:id="rId62"/>
    <p:sldId id="2147469596" r:id="rId63"/>
  </p:sldIdLst>
  <p:sldSz cx="9144000" cy="6858000" type="letter"/>
  <p:notesSz cx="6858000" cy="1600200"/>
  <p:embeddedFontLst>
    <p:embeddedFont>
      <p:font typeface="Roboto" panose="02000000000000000000" pitchFamily="2" charset="0"/>
      <p:regular r:id="rId66"/>
      <p:bold r:id="rId67"/>
      <p:italic r:id="rId68"/>
      <p:boldItalic r:id="rId69"/>
    </p:embeddedFont>
    <p:embeddedFont>
      <p:font typeface="Roboto Light" panose="02000000000000000000" pitchFamily="2" charset="0"/>
      <p:regular r:id="rId70"/>
      <p:italic r:id="rId71"/>
    </p:embeddedFont>
    <p:embeddedFont>
      <p:font typeface="Roboto Medium" panose="02000000000000000000" pitchFamily="2" charset="0"/>
      <p:regular r:id="rId72"/>
      <p:italic r:id="rId7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562FCD8-7E28-491D-B960-CA1035FC2331}">
          <p14:sldIdLst>
            <p14:sldId id="2147469645"/>
            <p14:sldId id="2147469591"/>
            <p14:sldId id="2147469679"/>
            <p14:sldId id="2147469678"/>
            <p14:sldId id="2147469624"/>
            <p14:sldId id="2147470821"/>
            <p14:sldId id="2147469680"/>
            <p14:sldId id="2147469681"/>
            <p14:sldId id="2147470822"/>
            <p14:sldId id="281"/>
            <p14:sldId id="2022"/>
            <p14:sldId id="1998"/>
            <p14:sldId id="2026"/>
            <p14:sldId id="2002"/>
            <p14:sldId id="2024"/>
            <p14:sldId id="2025"/>
            <p14:sldId id="1999"/>
            <p14:sldId id="262"/>
            <p14:sldId id="266"/>
            <p14:sldId id="267"/>
            <p14:sldId id="2147469682"/>
            <p14:sldId id="2147469675"/>
            <p14:sldId id="278"/>
            <p14:sldId id="279"/>
            <p14:sldId id="280"/>
            <p14:sldId id="2147469703"/>
            <p14:sldId id="2147469633"/>
            <p14:sldId id="2147469634"/>
            <p14:sldId id="287"/>
            <p14:sldId id="2147469684"/>
            <p14:sldId id="2147469635"/>
            <p14:sldId id="307"/>
            <p14:sldId id="2147469685"/>
            <p14:sldId id="2147469687"/>
            <p14:sldId id="2147469688"/>
            <p14:sldId id="2147469689"/>
            <p14:sldId id="2147469690"/>
            <p14:sldId id="309"/>
            <p14:sldId id="2147469691"/>
            <p14:sldId id="2147470823"/>
            <p14:sldId id="2147469686"/>
            <p14:sldId id="2147469692"/>
            <p14:sldId id="2147469693"/>
            <p14:sldId id="2147469694"/>
            <p14:sldId id="2147469695"/>
            <p14:sldId id="2147469696"/>
            <p14:sldId id="2147469697"/>
            <p14:sldId id="2147469698"/>
            <p14:sldId id="310"/>
            <p14:sldId id="2147469699"/>
            <p14:sldId id="2147469700"/>
            <p14:sldId id="2147469701"/>
            <p14:sldId id="2147469702"/>
            <p14:sldId id="2147470824"/>
            <p14:sldId id="2147470825"/>
            <p14:sldId id="2147469627"/>
            <p14:sldId id="2147470820"/>
            <p14:sldId id="2147469674"/>
            <p14:sldId id="21474695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AAAD10-1DC1-CFD1-47EF-557A25568F86}" name="Shiree Hirsch" initials="SH" userId="S::shirsch@arcticit.com::656d7af6-f0f9-4b9c-88fa-866f5a1f3838" providerId="AD"/>
  <p188:author id="{D95C506E-EBCE-12D8-D2E7-5EDA59858123}" name="Adrianne Johnson" initials="AJ" userId="S::ajohnson@arcticit.com::5af8154b-c3af-4604-9d87-03523d73a301" providerId="AD"/>
  <p188:author id="{8FE4F976-6F88-DE00-1711-46AB85684AE9}" name="Christine Mondor" initials="CM" userId="S::cmondor@arcticit.com::19d1e343-19b8-4ea3-8f43-070de71a8787" providerId="AD"/>
  <p188:author id="{3ADFBEB0-3A9C-B43A-A1CD-70BF5CCF87FD}" name="Kasey Miller" initials="KM" userId="S::kmiller@arcticit.com::b64849fd-9289-44ff-b823-ec4c9c33dfb6" providerId="AD"/>
  <p188:author id="{772350FE-17A1-BC51-786B-1AFC13C6E4BF}" name="Clark Baker" initials="CB" userId="S::cbaker@arcticit.com::aa256b8e-d43d-4fdb-83a4-71c721993ca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y Gasperlin" initials="MG" lastIdx="13" clrIdx="0">
    <p:extLst>
      <p:ext uri="{19B8F6BF-5375-455C-9EA6-DF929625EA0E}">
        <p15:presenceInfo xmlns:p15="http://schemas.microsoft.com/office/powerpoint/2012/main" userId="S-1-5-21-854245398-1177238915-1801674531-56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CB4"/>
    <a:srgbClr val="728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F5D11C-7433-2110-3673-C8D59A2C7A9C}" v="2" dt="2026-09-24T16:34:57.9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5182" autoAdjust="0"/>
  </p:normalViewPr>
  <p:slideViewPr>
    <p:cSldViewPr snapToGrid="0">
      <p:cViewPr varScale="1">
        <p:scale>
          <a:sx n="79" d="100"/>
          <a:sy n="79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font" Target="fonts/font3.fntdata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font" Target="fonts/font1.fntdata"/><Relationship Id="rId74" Type="http://schemas.openxmlformats.org/officeDocument/2006/relationships/commentAuthors" Target="commentAuthors.xml"/><Relationship Id="rId79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4.fntdata"/><Relationship Id="rId77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7.fntdata"/><Relationship Id="rId80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2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5.fntdata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handoutMaster" Target="handoutMasters/handoutMaster1.xml"/><Relationship Id="rId73" Type="http://schemas.openxmlformats.org/officeDocument/2006/relationships/font" Target="fonts/font8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font" Target="fonts/font6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C990FA-F5CB-1048-AFE1-F221E4441B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83C48-4568-7F4F-9ADB-89B3160A273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0B626-F5E7-5046-A425-2FFED3BCB2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F43249-5871-1B42-8550-900E148FD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626E4F-7370-C14B-9DCB-58A4E6C8CC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88D73-6A8A-304B-AF66-AC2A8A792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93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4FD31-39EB-44BB-9737-679204A0DE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5373F-366C-480F-966D-76D78869D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591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microsoft.com/en-us/dynamics365/fin-ops-core/fin-ops/get-started/advanced-filtering-query-options?toc=%2Fdynamics365%2Ffinance%2Ftoc.json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90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QRG2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13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>
                <a:latin typeface="Roboto Light" panose="02000000000000000000" pitchFamily="2" charset="0"/>
                <a:ea typeface="Roboto Light" panose="02000000000000000000" pitchFamily="2" charset="0"/>
              </a:rPr>
              <a:t>Notes:</a:t>
            </a:r>
          </a:p>
          <a:p>
            <a:r>
              <a:rPr lang="en-US" dirty="0">
                <a:latin typeface="Roboto Light" panose="02000000000000000000" pitchFamily="2" charset="0"/>
                <a:ea typeface="Roboto Light" panose="02000000000000000000" pitchFamily="2" charset="0"/>
              </a:rPr>
              <a:t>Remind users that because this is a web-based environment so they must have internet connection to access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9AAEF-6370-410B-A12C-20137C26F35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40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dirty="0">
                <a:latin typeface="Roboto Light" panose="02000000000000000000" pitchFamily="2" charset="0"/>
                <a:ea typeface="Roboto Light" panose="02000000000000000000" pitchFamily="2" charset="0"/>
              </a:rPr>
              <a:t>Read and show D365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9AAEF-6370-410B-A12C-20137C26F35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13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u="none" dirty="0">
                <a:latin typeface="Roboto Light" panose="02000000000000000000" pitchFamily="2" charset="0"/>
                <a:ea typeface="Roboto Light" panose="02000000000000000000" pitchFamily="2" charset="0"/>
              </a:rPr>
              <a:t>Read and show D365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9AAEF-6370-410B-A12C-20137C26F35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16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none" dirty="0">
                <a:latin typeface="Roboto Light" panose="02000000000000000000" pitchFamily="2" charset="0"/>
                <a:ea typeface="Roboto Light" panose="02000000000000000000" pitchFamily="2" charset="0"/>
              </a:rPr>
              <a:t>Read and show D365 – Show Procurement Workspaces</a:t>
            </a:r>
          </a:p>
          <a:p>
            <a:endParaRPr lang="en-US" u="none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9AAEF-6370-410B-A12C-20137C26F35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77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Command Bar (also called the Action Bar) appears at the top of every page in D365 F&amp;SCM.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shows the actions available for the page you are on (e.g., New, Edit, Post, Export to Excel).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Options change depending on the form or list page you are viewing. </a:t>
            </a:r>
          </a:p>
          <a:p>
            <a:endParaRPr lang="en-US" sz="1200" b="1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 in D365</a:t>
            </a:r>
            <a:endParaRPr lang="en-US" b="1" u="sng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9AAEF-6370-410B-A12C-20137C26F35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none" dirty="0">
                <a:latin typeface="Roboto Light" panose="02000000000000000000" pitchFamily="2" charset="0"/>
                <a:ea typeface="Roboto Light" panose="02000000000000000000" pitchFamily="2" charset="0"/>
              </a:rPr>
              <a:t>Notes:</a:t>
            </a:r>
          </a:p>
          <a:p>
            <a:r>
              <a:rPr lang="en-US" b="0" u="none" dirty="0">
                <a:latin typeface="Roboto Light" panose="02000000000000000000" pitchFamily="2" charset="0"/>
                <a:ea typeface="Roboto Light" panose="02000000000000000000" pitchFamily="2" charset="0"/>
              </a:rPr>
              <a:t>Show in D365 how to add All vendors, All Purchase requisitions and All purchase orders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9AAEF-6370-410B-A12C-20137C26F35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339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Roboto Light" panose="02000000000000000000" pitchFamily="2" charset="0"/>
                <a:ea typeface="Roboto Light" panose="02000000000000000000" pitchFamily="2" charset="0"/>
              </a:rPr>
              <a:t>Read and show D365</a:t>
            </a:r>
            <a:r>
              <a:rPr lang="en-US" b="0" dirty="0">
                <a:latin typeface="Roboto Light" panose="02000000000000000000" pitchFamily="2" charset="0"/>
                <a:ea typeface="Roboto Light" panose="02000000000000000000" pitchFamily="2" charset="0"/>
              </a:rPr>
              <a:t> that the Selector Arrow and header name is what indicates a FastTab</a:t>
            </a:r>
            <a:endParaRPr lang="en-US" b="1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9AAEF-6370-410B-A12C-20137C26F35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52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in D365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1612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Advances filter syntax  </a:t>
            </a:r>
          </a:p>
          <a:p>
            <a:r>
              <a:rPr lang="en-US" sz="1200" dirty="0">
                <a:latin typeface="Calibri" panose="020F0502020204030204" pitchFamily="34" charset="0"/>
                <a:hlinkClick r:id="rId3"/>
              </a:rPr>
              <a:t>https://docs.microsoft.com/en-us/dynamics365/fin-ops-core/fin-ops/get-started/advanced-filtering-query-options?toc=%2Fdynamics365%2Ffinance%2Ftoc.json</a:t>
            </a:r>
            <a:endParaRPr lang="en-US" sz="1200" dirty="0">
              <a:latin typeface="Calibri" panose="020F0502020204030204" pitchFamily="34" charset="0"/>
            </a:endParaRPr>
          </a:p>
          <a:p>
            <a:r>
              <a:rPr lang="en-US" sz="1200" dirty="0">
                <a:latin typeface="Calibri" panose="020F0502020204030204" pitchFamily="34" charset="0"/>
              </a:rPr>
              <a:t>Show in D365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09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68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6FC55-4438-1008-9D78-77F98C148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E292B8-B35C-CB82-98BF-8C267EE9AC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EE94BA-827C-2DA4-FD14-416631346C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All vendors how to hide extension, primary contact, and add alternate ID, method of payment and sales tax group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4EB093-A936-1B10-6381-5DE8483997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876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Office Integration</a:t>
            </a:r>
            <a:r>
              <a:rPr lang="en-US" dirty="0"/>
              <a:t> allows users to connect D365 Finance &amp; Supply Chain Management with Microsoft Excel for easier data review and updates.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https://docs.microsoft.com/en-us/learn/modules/implement-common-integration-features-finance-ops/2-office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82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Attachments let you </a:t>
            </a:r>
            <a:r>
              <a:rPr lang="en-US" b="1" dirty="0"/>
              <a:t>store supporting documents</a:t>
            </a:r>
            <a:r>
              <a:rPr lang="en-US" dirty="0"/>
              <a:t> (like quotes, invoices, contracts, or approvals) directly in D365 so everything related to a record stays in one place.</a:t>
            </a:r>
          </a:p>
          <a:p>
            <a:endParaRPr lang="en-US" dirty="0"/>
          </a:p>
          <a:p>
            <a:r>
              <a:rPr lang="en-US" dirty="0"/>
              <a:t>https://docs.microsoft.com/en-us/learn/modules/implement-common-integration-features-finance-ops/4-documents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839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https://docs.microsoft.com/en-us/dynamics365/fin-ops-core/fin-ops/get-started/personalize-user-experience#system-wide-options-for-the-current-user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4320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C763C-0685-B6A5-B71B-1B55349EC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F0B14D-F3CA-839A-D5D8-11D05DD3F9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17A436-FD5B-5107-71C7-EFA05A7DAA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QRG2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570A4-8270-BC71-2957-7EE62FA03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98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BA40A-DDB9-B8ED-60CC-5EBE953DB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6B5E1B-8692-37D2-1CDC-BFDD72232A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2C2BFC-101C-1E16-A053-7F1E61027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Navajo Nation’s existing FMIS chart of accounts differs both structurally and functionally from that of F&amp;SCM. The objective of this design is to ensure a seamless, consistent, and auditable transition to the new chart of accounts, aligning with F&amp;SCM best practices and enabling efficient financial reporting and querying in the new system.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B1145-526B-FC63-84B6-A37793A225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121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0CD60-11FD-0B79-3F96-93F3264A6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7BDE72-E6AD-546E-B6E7-645D199C61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61FC0F-F7EC-2A10-15C0-51A0BCD5F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https://docs.microsoft.com/en-us/dynamics365/fin-ops-core/fin-ops/get-started/personalize-user-experience#system-wide-options-for-the-current-user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90AD1-1A7F-1DB1-7EBF-3EA165278D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5847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https://docs.microsoft.com/en-us/dynamics365/finance/general-ledger/configure-account-structures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6085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0A41D-5BE2-8CB7-2462-A7267FC91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1BC634-F4AF-B3AA-CD15-3B38A9046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DD1C4E-92AE-47BF-FE40-62F89D68D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CD686-314F-A882-DA37-6036C85EB8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367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 until Slide 35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798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in D365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317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079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 next slide 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434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in D365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558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Enter Purchase requisitions:</a:t>
            </a:r>
          </a:p>
          <a:p>
            <a:r>
              <a:rPr lang="en-US" dirty="0"/>
              <a:t>1- regular purchases – P3</a:t>
            </a:r>
          </a:p>
          <a:p>
            <a:r>
              <a:rPr lang="en-US" dirty="0"/>
              <a:t>2- Blanket order – groceries P4</a:t>
            </a:r>
          </a:p>
          <a:p>
            <a:r>
              <a:rPr lang="en-US" dirty="0"/>
              <a:t>3- Service contract. P5</a:t>
            </a:r>
          </a:p>
          <a:p>
            <a:endParaRPr lang="en-US" dirty="0"/>
          </a:p>
          <a:p>
            <a:r>
              <a:rPr lang="en-US" dirty="0"/>
              <a:t>Notification will be received in the action center.</a:t>
            </a:r>
          </a:p>
          <a:p>
            <a:r>
              <a:rPr lang="en-US" dirty="0"/>
              <a:t>Show Open requisitions prepared by 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697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4451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to read details on each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568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Login to Chrome as AIT1 to show the RFQ – P6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407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2444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D365 – Show PO: </a:t>
            </a:r>
          </a:p>
          <a:p>
            <a:r>
              <a:rPr lang="en-US" dirty="0"/>
              <a:t>1- from requisition</a:t>
            </a:r>
          </a:p>
          <a:p>
            <a:r>
              <a:rPr lang="en-US" dirty="0"/>
              <a:t>2- All Purchase orders</a:t>
            </a:r>
          </a:p>
          <a:p>
            <a:r>
              <a:rPr lang="en-US" dirty="0"/>
              <a:t>3- Process to finalize a </a:t>
            </a:r>
            <a:r>
              <a:rPr lang="en-US"/>
              <a:t>purchase order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76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i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63F6CF-6798-F147-2446-D88F55DBC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3"/>
            <a:ext cx="9143992" cy="6857994"/>
          </a:xfrm>
          <a:prstGeom prst="rect">
            <a:avLst/>
          </a:prstGeom>
          <a:effectLst>
            <a:outerShdw blurRad="50800" dist="50800" dir="5400000" sx="44000" sy="44000" algn="ctr" rotWithShape="0">
              <a:srgbClr val="000000">
                <a:alpha val="43137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29C948C-2798-3D47-9AB5-0F5F681B3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6" y="849923"/>
            <a:ext cx="3302003" cy="2210056"/>
          </a:xfrm>
          <a:custGeom>
            <a:avLst/>
            <a:gdLst>
              <a:gd name="connsiteX0" fmla="*/ 0 w 4773880"/>
              <a:gd name="connsiteY0" fmla="*/ 0 h 2514600"/>
              <a:gd name="connsiteX1" fmla="*/ 4773880 w 4773880"/>
              <a:gd name="connsiteY1" fmla="*/ 0 h 2514600"/>
              <a:gd name="connsiteX2" fmla="*/ 4773880 w 4773880"/>
              <a:gd name="connsiteY2" fmla="*/ 2514600 h 2514600"/>
              <a:gd name="connsiteX3" fmla="*/ 0 w 4773880"/>
              <a:gd name="connsiteY3" fmla="*/ 2514600 h 2514600"/>
              <a:gd name="connsiteX4" fmla="*/ 0 w 4773880"/>
              <a:gd name="connsiteY4" fmla="*/ 0 h 2514600"/>
              <a:gd name="connsiteX0" fmla="*/ 0 w 4773880"/>
              <a:gd name="connsiteY0" fmla="*/ 0 h 2528455"/>
              <a:gd name="connsiteX1" fmla="*/ 4773880 w 4773880"/>
              <a:gd name="connsiteY1" fmla="*/ 0 h 2528455"/>
              <a:gd name="connsiteX2" fmla="*/ 3430731 w 4773880"/>
              <a:gd name="connsiteY2" fmla="*/ 2528455 h 2528455"/>
              <a:gd name="connsiteX3" fmla="*/ 0 w 4773880"/>
              <a:gd name="connsiteY3" fmla="*/ 2514600 h 2528455"/>
              <a:gd name="connsiteX4" fmla="*/ 0 w 4773880"/>
              <a:gd name="connsiteY4" fmla="*/ 0 h 252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3880" h="2528455">
                <a:moveTo>
                  <a:pt x="0" y="0"/>
                </a:moveTo>
                <a:lnTo>
                  <a:pt x="4773880" y="0"/>
                </a:lnTo>
                <a:lnTo>
                  <a:pt x="3430731" y="2528455"/>
                </a:lnTo>
                <a:lnTo>
                  <a:pt x="0" y="2514600"/>
                </a:lnTo>
                <a:lnTo>
                  <a:pt x="0" y="0"/>
                </a:lnTo>
                <a:close/>
              </a:path>
            </a:pathLst>
          </a:custGeom>
          <a:effectLst/>
        </p:spPr>
        <p:txBody>
          <a:bodyPr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3150" b="0" i="0" dirty="0">
                <a:solidFill>
                  <a:schemeClr val="accent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pPr lvl="0" algn="ctr">
              <a:lnSpc>
                <a:spcPts val="42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F5E364B-4200-1347-B67D-D7EFFA4AC0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222976"/>
            <a:ext cx="2524994" cy="209589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5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6282C8-F667-5045-B7B3-77F6C116A85E}"/>
              </a:ext>
            </a:extLst>
          </p:cNvPr>
          <p:cNvSpPr txBox="1"/>
          <p:nvPr/>
        </p:nvSpPr>
        <p:spPr>
          <a:xfrm>
            <a:off x="4257794" y="6315868"/>
            <a:ext cx="4649190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25">
                <a:solidFill>
                  <a:schemeClr val="bg1">
                    <a:alpha val="49801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© 2023 Arctic Information Technology,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8212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Slide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328D2B-E3AF-EAC5-DCA5-D4F71FB293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30ED04-6DF1-0949-95F5-85F7CF608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31F369-05F7-E54B-AC09-C59EE73F5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rgbClr val="728088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DECD20-6F08-7948-AA1A-B1A501E9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423599"/>
            <a:ext cx="8048211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A1A198-0260-E940-B486-62A8D4B07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302027"/>
            <a:ext cx="8048211" cy="48749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8D6E3B-9AD8-7361-70C3-DABF9DB0F9C0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/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334944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CEE752-58E3-9089-E6D5-6FF01D9F48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6"/>
            <a:ext cx="9144000" cy="6858000"/>
          </a:xfrm>
          <a:prstGeom prst="rect">
            <a:avLst/>
          </a:prstGeom>
        </p:spPr>
      </p:pic>
      <p:sp>
        <p:nvSpPr>
          <p:cNvPr id="12" name="Freeform 3">
            <a:extLst>
              <a:ext uri="{FF2B5EF4-FFF2-40B4-BE49-F238E27FC236}">
                <a16:creationId xmlns:a16="http://schemas.microsoft.com/office/drawing/2014/main" id="{8C7A508E-4A42-8985-0057-094CACE4861B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4131526" y="37"/>
            <a:ext cx="3836901" cy="6879961"/>
          </a:xfrm>
          <a:custGeom>
            <a:avLst/>
            <a:gdLst>
              <a:gd name="T0" fmla="*/ 0 w 8185"/>
              <a:gd name="T1" fmla="*/ 0 h 11008"/>
              <a:gd name="T2" fmla="*/ 0 w 8185"/>
              <a:gd name="T3" fmla="*/ 11007 h 11008"/>
              <a:gd name="T4" fmla="*/ 3725 w 8185"/>
              <a:gd name="T5" fmla="*/ 11007 h 11008"/>
              <a:gd name="T6" fmla="*/ 8184 w 8185"/>
              <a:gd name="T7" fmla="*/ 0 h 11008"/>
              <a:gd name="T8" fmla="*/ 0 w 8185"/>
              <a:gd name="T9" fmla="*/ 0 h 1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85" h="11008">
                <a:moveTo>
                  <a:pt x="0" y="0"/>
                </a:moveTo>
                <a:lnTo>
                  <a:pt x="0" y="11007"/>
                </a:lnTo>
                <a:lnTo>
                  <a:pt x="3725" y="11007"/>
                </a:lnTo>
                <a:lnTo>
                  <a:pt x="8184" y="0"/>
                </a:lnTo>
                <a:lnTo>
                  <a:pt x="0" y="0"/>
                </a:ln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DECD20-6F08-7948-AA1A-B1A501E9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423599"/>
            <a:ext cx="3491948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2AD92D-57C5-F9E4-7B3C-5862570CDD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325A992-E730-5132-8C9A-F96E650E0F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71296" y="-11254"/>
            <a:ext cx="4913480" cy="6891251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F852CDB-23CF-1EEC-BCD2-445E0441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08F3C81-8FEA-5E85-6586-F5FE7F202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302027"/>
            <a:ext cx="4977710" cy="4874937"/>
          </a:xfrm>
          <a:custGeom>
            <a:avLst/>
            <a:gdLst>
              <a:gd name="connsiteX0" fmla="*/ 0 w 4966191"/>
              <a:gd name="connsiteY0" fmla="*/ 0 h 4874937"/>
              <a:gd name="connsiteX1" fmla="*/ 4966191 w 4966191"/>
              <a:gd name="connsiteY1" fmla="*/ 0 h 4874937"/>
              <a:gd name="connsiteX2" fmla="*/ 4966191 w 4966191"/>
              <a:gd name="connsiteY2" fmla="*/ 4874937 h 4874937"/>
              <a:gd name="connsiteX3" fmla="*/ 0 w 4966191"/>
              <a:gd name="connsiteY3" fmla="*/ 4874937 h 4874937"/>
              <a:gd name="connsiteX4" fmla="*/ 0 w 4966191"/>
              <a:gd name="connsiteY4" fmla="*/ 0 h 4874937"/>
              <a:gd name="connsiteX0" fmla="*/ 0 w 6636946"/>
              <a:gd name="connsiteY0" fmla="*/ 0 h 4874937"/>
              <a:gd name="connsiteX1" fmla="*/ 4966191 w 6636946"/>
              <a:gd name="connsiteY1" fmla="*/ 0 h 4874937"/>
              <a:gd name="connsiteX2" fmla="*/ 6636946 w 6636946"/>
              <a:gd name="connsiteY2" fmla="*/ 4874937 h 4874937"/>
              <a:gd name="connsiteX3" fmla="*/ 0 w 6636946"/>
              <a:gd name="connsiteY3" fmla="*/ 4874937 h 4874937"/>
              <a:gd name="connsiteX4" fmla="*/ 0 w 6636946"/>
              <a:gd name="connsiteY4" fmla="*/ 0 h 4874937"/>
              <a:gd name="connsiteX0" fmla="*/ 0 w 6636946"/>
              <a:gd name="connsiteY0" fmla="*/ 0 h 4874937"/>
              <a:gd name="connsiteX1" fmla="*/ 4717835 w 6636946"/>
              <a:gd name="connsiteY1" fmla="*/ 0 h 4874937"/>
              <a:gd name="connsiteX2" fmla="*/ 6636946 w 6636946"/>
              <a:gd name="connsiteY2" fmla="*/ 4874937 h 4874937"/>
              <a:gd name="connsiteX3" fmla="*/ 0 w 6636946"/>
              <a:gd name="connsiteY3" fmla="*/ 4874937 h 4874937"/>
              <a:gd name="connsiteX4" fmla="*/ 0 w 6636946"/>
              <a:gd name="connsiteY4" fmla="*/ 0 h 4874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6946" h="4874937">
                <a:moveTo>
                  <a:pt x="0" y="0"/>
                </a:moveTo>
                <a:lnTo>
                  <a:pt x="4717835" y="0"/>
                </a:lnTo>
                <a:lnTo>
                  <a:pt x="6636946" y="4874937"/>
                </a:lnTo>
                <a:lnTo>
                  <a:pt x="0" y="4874937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D2BD5-8A3B-1B89-DFA5-A502E62C69CC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accent3"/>
                </a:solidFill>
              </a:rPr>
              <a:t>|  </a:t>
            </a:r>
            <a:r>
              <a:rPr lang="en-US" sz="825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2382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9CDFA0A7-48F3-845E-6C49-91FAC02E03E2}"/>
              </a:ext>
            </a:extLst>
          </p:cNvPr>
          <p:cNvSpPr>
            <a:spLocks noChangeArrowheads="1"/>
          </p:cNvSpPr>
          <p:nvPr userDrawn="1"/>
        </p:nvSpPr>
        <p:spPr bwMode="auto">
          <a:xfrm flipH="1" flipV="1">
            <a:off x="4119902" y="37"/>
            <a:ext cx="3836901" cy="6879961"/>
          </a:xfrm>
          <a:custGeom>
            <a:avLst/>
            <a:gdLst>
              <a:gd name="T0" fmla="*/ 0 w 8185"/>
              <a:gd name="T1" fmla="*/ 0 h 11008"/>
              <a:gd name="T2" fmla="*/ 0 w 8185"/>
              <a:gd name="T3" fmla="*/ 11007 h 11008"/>
              <a:gd name="T4" fmla="*/ 3725 w 8185"/>
              <a:gd name="T5" fmla="*/ 11007 h 11008"/>
              <a:gd name="T6" fmla="*/ 8184 w 8185"/>
              <a:gd name="T7" fmla="*/ 0 h 11008"/>
              <a:gd name="T8" fmla="*/ 0 w 8185"/>
              <a:gd name="T9" fmla="*/ 0 h 1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85" h="11008">
                <a:moveTo>
                  <a:pt x="0" y="0"/>
                </a:moveTo>
                <a:lnTo>
                  <a:pt x="0" y="11007"/>
                </a:lnTo>
                <a:lnTo>
                  <a:pt x="3725" y="11007"/>
                </a:lnTo>
                <a:lnTo>
                  <a:pt x="8184" y="0"/>
                </a:lnTo>
                <a:lnTo>
                  <a:pt x="0" y="0"/>
                </a:ln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DECD20-6F08-7948-AA1A-B1A501E9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423599"/>
            <a:ext cx="4711147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2AD92D-57C5-F9E4-7B3C-5862570CDD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325A992-E730-5132-8C9A-F96E650E0F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74318" y="33"/>
            <a:ext cx="4910458" cy="6889852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  <a:gd name="connsiteX0" fmla="*/ 36679 w 7515476"/>
              <a:gd name="connsiteY0" fmla="*/ 0 h 13759924"/>
              <a:gd name="connsiteX1" fmla="*/ 7431408 w 7515476"/>
              <a:gd name="connsiteY1" fmla="*/ 0 h 13759924"/>
              <a:gd name="connsiteX2" fmla="*/ 7515476 w 7515476"/>
              <a:gd name="connsiteY2" fmla="*/ 13759924 h 13759924"/>
              <a:gd name="connsiteX3" fmla="*/ 0 w 7515476"/>
              <a:gd name="connsiteY3" fmla="*/ 13757100 h 13759924"/>
              <a:gd name="connsiteX4" fmla="*/ 36679 w 7515476"/>
              <a:gd name="connsiteY4" fmla="*/ 0 h 13759924"/>
              <a:gd name="connsiteX0" fmla="*/ 563 w 7682508"/>
              <a:gd name="connsiteY0" fmla="*/ 22578 h 13759924"/>
              <a:gd name="connsiteX1" fmla="*/ 7598440 w 7682508"/>
              <a:gd name="connsiteY1" fmla="*/ 0 h 13759924"/>
              <a:gd name="connsiteX2" fmla="*/ 7682508 w 7682508"/>
              <a:gd name="connsiteY2" fmla="*/ 13759924 h 13759924"/>
              <a:gd name="connsiteX3" fmla="*/ 167032 w 7682508"/>
              <a:gd name="connsiteY3" fmla="*/ 13757100 h 13759924"/>
              <a:gd name="connsiteX4" fmla="*/ 563 w 7682508"/>
              <a:gd name="connsiteY4" fmla="*/ 22578 h 13759924"/>
              <a:gd name="connsiteX0" fmla="*/ 5295931 w 12977876"/>
              <a:gd name="connsiteY0" fmla="*/ 22578 h 13759924"/>
              <a:gd name="connsiteX1" fmla="*/ 12893808 w 12977876"/>
              <a:gd name="connsiteY1" fmla="*/ 0 h 13759924"/>
              <a:gd name="connsiteX2" fmla="*/ 12977876 w 12977876"/>
              <a:gd name="connsiteY2" fmla="*/ 13759924 h 13759924"/>
              <a:gd name="connsiteX3" fmla="*/ 0 w 12977876"/>
              <a:gd name="connsiteY3" fmla="*/ 13757100 h 13759924"/>
              <a:gd name="connsiteX4" fmla="*/ 5295931 w 12977876"/>
              <a:gd name="connsiteY4" fmla="*/ 22578 h 13759924"/>
              <a:gd name="connsiteX0" fmla="*/ 5295931 w 12977876"/>
              <a:gd name="connsiteY0" fmla="*/ 22578 h 13759924"/>
              <a:gd name="connsiteX1" fmla="*/ 12893808 w 12977876"/>
              <a:gd name="connsiteY1" fmla="*/ 0 h 13759924"/>
              <a:gd name="connsiteX2" fmla="*/ 12977876 w 12977876"/>
              <a:gd name="connsiteY2" fmla="*/ 13759924 h 13759924"/>
              <a:gd name="connsiteX3" fmla="*/ 0 w 12977876"/>
              <a:gd name="connsiteY3" fmla="*/ 13757100 h 13759924"/>
              <a:gd name="connsiteX4" fmla="*/ 5295931 w 12977876"/>
              <a:gd name="connsiteY4" fmla="*/ 22578 h 13759924"/>
              <a:gd name="connsiteX0" fmla="*/ 5296361 w 12978306"/>
              <a:gd name="connsiteY0" fmla="*/ 22578 h 13759924"/>
              <a:gd name="connsiteX1" fmla="*/ 12894238 w 12978306"/>
              <a:gd name="connsiteY1" fmla="*/ 0 h 13759924"/>
              <a:gd name="connsiteX2" fmla="*/ 12978306 w 12978306"/>
              <a:gd name="connsiteY2" fmla="*/ 13759924 h 13759924"/>
              <a:gd name="connsiteX3" fmla="*/ 430 w 12978306"/>
              <a:gd name="connsiteY3" fmla="*/ 13757100 h 13759924"/>
              <a:gd name="connsiteX4" fmla="*/ 5296361 w 12978306"/>
              <a:gd name="connsiteY4" fmla="*/ 22578 h 13759924"/>
              <a:gd name="connsiteX0" fmla="*/ 5296361 w 12978306"/>
              <a:gd name="connsiteY0" fmla="*/ 22578 h 13759924"/>
              <a:gd name="connsiteX1" fmla="*/ 12894238 w 12978306"/>
              <a:gd name="connsiteY1" fmla="*/ 0 h 13759924"/>
              <a:gd name="connsiteX2" fmla="*/ 12978306 w 12978306"/>
              <a:gd name="connsiteY2" fmla="*/ 13759924 h 13759924"/>
              <a:gd name="connsiteX3" fmla="*/ 430 w 12978306"/>
              <a:gd name="connsiteY3" fmla="*/ 13757100 h 13759924"/>
              <a:gd name="connsiteX4" fmla="*/ 5296361 w 12978306"/>
              <a:gd name="connsiteY4" fmla="*/ 22578 h 13759924"/>
              <a:gd name="connsiteX0" fmla="*/ 5454355 w 12978294"/>
              <a:gd name="connsiteY0" fmla="*/ 0 h 13782502"/>
              <a:gd name="connsiteX1" fmla="*/ 12894226 w 12978294"/>
              <a:gd name="connsiteY1" fmla="*/ 22578 h 13782502"/>
              <a:gd name="connsiteX2" fmla="*/ 12978294 w 12978294"/>
              <a:gd name="connsiteY2" fmla="*/ 13782502 h 13782502"/>
              <a:gd name="connsiteX3" fmla="*/ 418 w 12978294"/>
              <a:gd name="connsiteY3" fmla="*/ 13779678 h 13782502"/>
              <a:gd name="connsiteX4" fmla="*/ 5454355 w 12978294"/>
              <a:gd name="connsiteY4" fmla="*/ 0 h 13782502"/>
              <a:gd name="connsiteX0" fmla="*/ 5567204 w 13091143"/>
              <a:gd name="connsiteY0" fmla="*/ 0 h 13802278"/>
              <a:gd name="connsiteX1" fmla="*/ 13007075 w 13091143"/>
              <a:gd name="connsiteY1" fmla="*/ 22578 h 13802278"/>
              <a:gd name="connsiteX2" fmla="*/ 13091143 w 13091143"/>
              <a:gd name="connsiteY2" fmla="*/ 13782502 h 13802278"/>
              <a:gd name="connsiteX3" fmla="*/ 408 w 13091143"/>
              <a:gd name="connsiteY3" fmla="*/ 13802256 h 13802278"/>
              <a:gd name="connsiteX4" fmla="*/ 5567204 w 13091143"/>
              <a:gd name="connsiteY4" fmla="*/ 0 h 13802278"/>
              <a:gd name="connsiteX0" fmla="*/ 5838047 w 13091125"/>
              <a:gd name="connsiteY0" fmla="*/ 0 h 13824856"/>
              <a:gd name="connsiteX1" fmla="*/ 13007057 w 13091125"/>
              <a:gd name="connsiteY1" fmla="*/ 45156 h 13824856"/>
              <a:gd name="connsiteX2" fmla="*/ 13091125 w 13091125"/>
              <a:gd name="connsiteY2" fmla="*/ 13805080 h 13824856"/>
              <a:gd name="connsiteX3" fmla="*/ 390 w 13091125"/>
              <a:gd name="connsiteY3" fmla="*/ 13824834 h 13824856"/>
              <a:gd name="connsiteX4" fmla="*/ 5838047 w 13091125"/>
              <a:gd name="connsiteY4" fmla="*/ 0 h 13824856"/>
              <a:gd name="connsiteX0" fmla="*/ 5522063 w 13091147"/>
              <a:gd name="connsiteY0" fmla="*/ 0 h 13779700"/>
              <a:gd name="connsiteX1" fmla="*/ 13007079 w 13091147"/>
              <a:gd name="connsiteY1" fmla="*/ 0 h 13779700"/>
              <a:gd name="connsiteX2" fmla="*/ 13091147 w 13091147"/>
              <a:gd name="connsiteY2" fmla="*/ 13759924 h 13779700"/>
              <a:gd name="connsiteX3" fmla="*/ 412 w 13091147"/>
              <a:gd name="connsiteY3" fmla="*/ 13779678 h 13779700"/>
              <a:gd name="connsiteX4" fmla="*/ 5522063 w 13091147"/>
              <a:gd name="connsiteY4" fmla="*/ 0 h 13779700"/>
              <a:gd name="connsiteX0" fmla="*/ 5544631 w 13091145"/>
              <a:gd name="connsiteY0" fmla="*/ 0 h 13824856"/>
              <a:gd name="connsiteX1" fmla="*/ 13007077 w 13091145"/>
              <a:gd name="connsiteY1" fmla="*/ 45156 h 13824856"/>
              <a:gd name="connsiteX2" fmla="*/ 13091145 w 13091145"/>
              <a:gd name="connsiteY2" fmla="*/ 13805080 h 13824856"/>
              <a:gd name="connsiteX3" fmla="*/ 410 w 13091145"/>
              <a:gd name="connsiteY3" fmla="*/ 13824834 h 13824856"/>
              <a:gd name="connsiteX4" fmla="*/ 5544631 w 13091145"/>
              <a:gd name="connsiteY4" fmla="*/ 0 h 13824856"/>
              <a:gd name="connsiteX0" fmla="*/ 5770334 w 13091129"/>
              <a:gd name="connsiteY0" fmla="*/ 0 h 13802280"/>
              <a:gd name="connsiteX1" fmla="*/ 13007061 w 13091129"/>
              <a:gd name="connsiteY1" fmla="*/ 22580 h 13802280"/>
              <a:gd name="connsiteX2" fmla="*/ 13091129 w 13091129"/>
              <a:gd name="connsiteY2" fmla="*/ 13782504 h 13802280"/>
              <a:gd name="connsiteX3" fmla="*/ 394 w 13091129"/>
              <a:gd name="connsiteY3" fmla="*/ 13802258 h 13802280"/>
              <a:gd name="connsiteX4" fmla="*/ 5770334 w 13091129"/>
              <a:gd name="connsiteY4" fmla="*/ 0 h 13802280"/>
              <a:gd name="connsiteX0" fmla="*/ 5567201 w 13091143"/>
              <a:gd name="connsiteY0" fmla="*/ 0 h 13779704"/>
              <a:gd name="connsiteX1" fmla="*/ 13007075 w 13091143"/>
              <a:gd name="connsiteY1" fmla="*/ 4 h 13779704"/>
              <a:gd name="connsiteX2" fmla="*/ 13091143 w 13091143"/>
              <a:gd name="connsiteY2" fmla="*/ 13759928 h 13779704"/>
              <a:gd name="connsiteX3" fmla="*/ 408 w 13091143"/>
              <a:gd name="connsiteY3" fmla="*/ 13779682 h 13779704"/>
              <a:gd name="connsiteX4" fmla="*/ 5567201 w 13091143"/>
              <a:gd name="connsiteY4" fmla="*/ 0 h 1377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1143" h="13779704">
                <a:moveTo>
                  <a:pt x="5567201" y="0"/>
                </a:moveTo>
                <a:lnTo>
                  <a:pt x="13007075" y="4"/>
                </a:lnTo>
                <a:lnTo>
                  <a:pt x="13091143" y="13759928"/>
                </a:lnTo>
                <a:lnTo>
                  <a:pt x="408" y="13779682"/>
                </a:lnTo>
                <a:cubicBezTo>
                  <a:pt x="-55080" y="13799848"/>
                  <a:pt x="5554975" y="2412"/>
                  <a:pt x="556720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F852CDB-23CF-1EEC-BCD2-445E0441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ECC0F91-7649-E34C-3C15-648CDB589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302027"/>
            <a:ext cx="4711147" cy="4874937"/>
          </a:xfrm>
          <a:custGeom>
            <a:avLst/>
            <a:gdLst>
              <a:gd name="connsiteX0" fmla="*/ 0 w 6281529"/>
              <a:gd name="connsiteY0" fmla="*/ 0 h 4874937"/>
              <a:gd name="connsiteX1" fmla="*/ 6281529 w 6281529"/>
              <a:gd name="connsiteY1" fmla="*/ 0 h 4874937"/>
              <a:gd name="connsiteX2" fmla="*/ 6281529 w 6281529"/>
              <a:gd name="connsiteY2" fmla="*/ 4874937 h 4874937"/>
              <a:gd name="connsiteX3" fmla="*/ 0 w 6281529"/>
              <a:gd name="connsiteY3" fmla="*/ 4874937 h 4874937"/>
              <a:gd name="connsiteX4" fmla="*/ 0 w 6281529"/>
              <a:gd name="connsiteY4" fmla="*/ 0 h 4874937"/>
              <a:gd name="connsiteX0" fmla="*/ 0 w 6281529"/>
              <a:gd name="connsiteY0" fmla="*/ 0 h 4874937"/>
              <a:gd name="connsiteX1" fmla="*/ 6281529 w 6281529"/>
              <a:gd name="connsiteY1" fmla="*/ 0 h 4874937"/>
              <a:gd name="connsiteX2" fmla="*/ 4351129 w 6281529"/>
              <a:gd name="connsiteY2" fmla="*/ 4874937 h 4874937"/>
              <a:gd name="connsiteX3" fmla="*/ 0 w 6281529"/>
              <a:gd name="connsiteY3" fmla="*/ 4874937 h 4874937"/>
              <a:gd name="connsiteX4" fmla="*/ 0 w 6281529"/>
              <a:gd name="connsiteY4" fmla="*/ 0 h 4874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1529" h="4874937">
                <a:moveTo>
                  <a:pt x="0" y="0"/>
                </a:moveTo>
                <a:lnTo>
                  <a:pt x="6281529" y="0"/>
                </a:lnTo>
                <a:lnTo>
                  <a:pt x="4351129" y="4874937"/>
                </a:lnTo>
                <a:lnTo>
                  <a:pt x="0" y="4874937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B1DFBF3-AB99-B6A0-CF85-79F23D614136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accent3"/>
                </a:solidFill>
              </a:rPr>
              <a:t>|  </a:t>
            </a:r>
            <a:r>
              <a:rPr lang="en-US" sz="825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26488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Slide - 7.5&quot;x7.5&quot; Photo Split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0F27CAB-0D4D-6244-9D1D-DAE61BD225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5782" y="0"/>
            <a:ext cx="4458218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800" b="0" i="0">
                <a:noFill/>
                <a:effectLst>
                  <a:outerShdw blurRad="622300" dist="50800" dir="5400000" algn="ctr" rotWithShape="0">
                    <a:srgbClr val="006CB4">
                      <a:alpha val="80000"/>
                    </a:srgbClr>
                  </a:outerShdw>
                </a:effectLst>
                <a:latin typeface="Roboto" panose="020000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91FF10-7F01-8F4A-98B3-D90924159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2" y="423599"/>
            <a:ext cx="3568148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3DC107-987B-1542-9B23-D8D7535202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C955FFC-D2B2-DA41-A25E-E3051BFE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372617F-E38F-8342-9C19-DBEBD2A84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302027"/>
            <a:ext cx="3568148" cy="4874937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C7A45C-B5AD-50FC-F01D-983A10EEE431}"/>
              </a:ext>
            </a:extLst>
          </p:cNvPr>
          <p:cNvSpPr/>
          <p:nvPr userDrawn="1"/>
        </p:nvSpPr>
        <p:spPr>
          <a:xfrm>
            <a:off x="4571999" y="0"/>
            <a:ext cx="12344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B72132C-B17A-EA4A-7F13-4B23A61A469D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accent3"/>
                </a:solidFill>
              </a:rPr>
              <a:t>|  </a:t>
            </a:r>
            <a:r>
              <a:rPr lang="en-US" sz="825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29647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BA2CC1-4813-1D9A-00A6-6479161DCF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30ED04-6DF1-0949-95F5-85F7CF608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31F369-05F7-E54B-AC09-C59EE73F5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rgbClr val="728088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DECD20-6F08-7948-AA1A-B1A501E9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423599"/>
            <a:ext cx="8048211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A1A198-0260-E940-B486-62A8D4B07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302027"/>
            <a:ext cx="3918502" cy="48749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64C9EDD-4B8D-A74E-B9CA-F0106B6D629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78847" y="1302026"/>
            <a:ext cx="3918502" cy="48749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7D801AD-FB4A-40D3-7A29-3339420211FA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/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203014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451B4F-46A1-26AA-57FB-8DB566278D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30ED04-6DF1-0949-95F5-85F7CF608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31F369-05F7-E54B-AC09-C59EE73F5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rgbClr val="728088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042B7ED-183F-C521-C19B-3A9A0220D7F3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/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331308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7B0288-955B-196E-5A4E-F0D5EDF18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77" y="4717391"/>
            <a:ext cx="7882247" cy="801415"/>
          </a:xfrm>
          <a:prstGeom prst="rect">
            <a:avLst/>
          </a:prstGeom>
        </p:spPr>
        <p:txBody>
          <a:bodyPr anchor="ctr"/>
          <a:lstStyle>
            <a:lvl1pPr algn="l">
              <a:defRPr sz="3600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7B984-99D9-AD4D-BDCA-A42D2CDF5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739" y="6318277"/>
            <a:ext cx="1010198" cy="36030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AEA31C-799A-B34E-BE82-5A25AA62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8798034-F4DE-7501-63D8-60EAD9EDA7C4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bg1"/>
                </a:solidFill>
              </a:rPr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131655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560ACA-2904-0416-85DC-4CE2353D0D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77" y="4717391"/>
            <a:ext cx="7882247" cy="801415"/>
          </a:xfrm>
          <a:prstGeom prst="rect">
            <a:avLst/>
          </a:prstGeom>
        </p:spPr>
        <p:txBody>
          <a:bodyPr anchor="ctr"/>
          <a:lstStyle>
            <a:lvl1pPr algn="l">
              <a:defRPr sz="3600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7B984-99D9-AD4D-BDCA-A42D2CDF5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739" y="6318277"/>
            <a:ext cx="1010198" cy="36030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AEA31C-799A-B34E-BE82-5A25AA62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C52FB1C-BA74-9641-B5CB-608CF9B97EC0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bg1"/>
                </a:solidFill>
              </a:rPr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1020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A7852E-C661-D4C1-A222-C6C681EA5F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77" y="4717391"/>
            <a:ext cx="7882247" cy="801415"/>
          </a:xfrm>
          <a:prstGeom prst="rect">
            <a:avLst/>
          </a:prstGeom>
        </p:spPr>
        <p:txBody>
          <a:bodyPr anchor="ctr"/>
          <a:lstStyle>
            <a:lvl1pPr algn="l">
              <a:defRPr sz="3600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7B984-99D9-AD4D-BDCA-A42D2CDF5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739" y="6318277"/>
            <a:ext cx="1010198" cy="36030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AEA31C-799A-B34E-BE82-5A25AA62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564863C-7F32-95A9-075A-734C07D8AD3D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bg1"/>
                </a:solidFill>
              </a:rPr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55023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B2E603-DF26-1131-6C91-4127AA9457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77" y="4717391"/>
            <a:ext cx="7882247" cy="801415"/>
          </a:xfrm>
          <a:prstGeom prst="rect">
            <a:avLst/>
          </a:prstGeom>
        </p:spPr>
        <p:txBody>
          <a:bodyPr anchor="ctr"/>
          <a:lstStyle>
            <a:lvl1pPr algn="l">
              <a:defRPr sz="3600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7B984-99D9-AD4D-BDCA-A42D2CDF5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739" y="6318277"/>
            <a:ext cx="1010198" cy="36030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AEA31C-799A-B34E-BE82-5A25AA62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E97F04-2F80-9889-FB6B-BEFAB28FD0D6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bg1"/>
                </a:solidFill>
              </a:rPr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360618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 and A Custome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9143994" cy="685799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BDA00BD-37AE-8946-8A19-A6236BAC76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517" y="3031219"/>
            <a:ext cx="7908967" cy="795562"/>
          </a:xfrm>
          <a:prstGeom prst="rect">
            <a:avLst/>
          </a:prstGeom>
        </p:spPr>
        <p:txBody>
          <a:bodyPr anchor="b"/>
          <a:lstStyle>
            <a:lvl1pPr algn="ctr">
              <a:defRPr sz="3600" b="0" i="0">
                <a:solidFill>
                  <a:srgbClr val="737A7E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r>
              <a:rPr lang="en-US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131045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 and A Custome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9143994" cy="6857996"/>
          </a:xfrm>
          <a:prstGeom prst="rect">
            <a:avLst/>
          </a:prstGeom>
        </p:spPr>
      </p:pic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FCAEA91-4C49-D996-92B6-6E264854E5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6782" y="2821127"/>
            <a:ext cx="1189330" cy="1585773"/>
          </a:xfrm>
          <a:prstGeom prst="ellipse">
            <a:avLst/>
          </a:prstGeom>
          <a:solidFill>
            <a:schemeClr val="bg2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A1B8AF0-45F1-4955-F790-FC83353620D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94755" y="3080027"/>
            <a:ext cx="2768135" cy="4632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98814D4-4B46-50E7-1AD0-E452CA790D7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94755" y="3524041"/>
            <a:ext cx="2768135" cy="102256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1350" b="0" i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Title, Email, Phone #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0C854D-7B05-5437-3B8C-F71BA0E421E2}"/>
              </a:ext>
            </a:extLst>
          </p:cNvPr>
          <p:cNvSpPr txBox="1"/>
          <p:nvPr/>
        </p:nvSpPr>
        <p:spPr>
          <a:xfrm>
            <a:off x="2381249" y="1659351"/>
            <a:ext cx="438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Thank You!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E09EA2-863E-375E-5C70-0C015DF7773F}"/>
              </a:ext>
            </a:extLst>
          </p:cNvPr>
          <p:cNvSpPr txBox="1"/>
          <p:nvPr userDrawn="1"/>
        </p:nvSpPr>
        <p:spPr>
          <a:xfrm>
            <a:off x="2381249" y="1659351"/>
            <a:ext cx="438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1348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 and A Custome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9143994" cy="6857996"/>
          </a:xfrm>
          <a:prstGeom prst="rect">
            <a:avLst/>
          </a:prstGeom>
        </p:spPr>
      </p:pic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FCAEA91-4C49-D996-92B6-6E264854E5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8476" y="2821127"/>
            <a:ext cx="1189330" cy="1585773"/>
          </a:xfrm>
          <a:prstGeom prst="ellipse">
            <a:avLst/>
          </a:prstGeom>
          <a:solidFill>
            <a:schemeClr val="bg2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A1B8AF0-45F1-4955-F790-FC83353620D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76450" y="3080027"/>
            <a:ext cx="2293801" cy="4632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98814D4-4B46-50E7-1AD0-E452CA790D7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076450" y="3524041"/>
            <a:ext cx="2293801" cy="102256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1350" b="0" i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Title, Email, Phone #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0C854D-7B05-5437-3B8C-F71BA0E421E2}"/>
              </a:ext>
            </a:extLst>
          </p:cNvPr>
          <p:cNvSpPr txBox="1"/>
          <p:nvPr/>
        </p:nvSpPr>
        <p:spPr>
          <a:xfrm>
            <a:off x="2381249" y="1659351"/>
            <a:ext cx="438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Thank You!</a:t>
            </a:r>
          </a:p>
        </p:txBody>
      </p:sp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6178F79B-3A0D-EA23-73CE-C08B8FF25B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26126" y="2821127"/>
            <a:ext cx="1189330" cy="1585773"/>
          </a:xfrm>
          <a:prstGeom prst="ellipse">
            <a:avLst/>
          </a:prstGeom>
          <a:solidFill>
            <a:schemeClr val="bg2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372F468-41CD-75B4-61D9-42F95FDE606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134099" y="3080027"/>
            <a:ext cx="2293800" cy="4632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DBF246-77D8-AA25-A367-D715D1DC91F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34099" y="3524041"/>
            <a:ext cx="2293800" cy="102256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1350" b="0" i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Title, Email, Phone #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5C5EAE-D2F7-BD5C-59DA-29364376C844}"/>
              </a:ext>
            </a:extLst>
          </p:cNvPr>
          <p:cNvSpPr txBox="1"/>
          <p:nvPr userDrawn="1"/>
        </p:nvSpPr>
        <p:spPr>
          <a:xfrm>
            <a:off x="2381249" y="1659351"/>
            <a:ext cx="438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11081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42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D449B0-88F0-0070-38F7-CED4CCB722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5" y="1372124"/>
            <a:ext cx="3945189" cy="1657542"/>
          </a:xfrm>
        </p:spPr>
        <p:txBody>
          <a:bodyPr lIns="68580" tIns="34290" rIns="68580" bIns="34290" anchor="ctr" anchorCtr="0">
            <a:noAutofit/>
          </a:bodyPr>
          <a:lstStyle/>
          <a:p>
            <a:r>
              <a:rPr lang="en-US" sz="2400" dirty="0"/>
              <a:t>Navajo Nation</a:t>
            </a:r>
            <a:br>
              <a:rPr lang="en-US" sz="2400" dirty="0"/>
            </a:br>
            <a:r>
              <a:rPr lang="en-US" sz="2400" dirty="0"/>
              <a:t>Train The Trainer – Procurement &amp; Sourcing</a:t>
            </a:r>
            <a:endParaRPr lang="en-US" sz="2400" dirty="0">
              <a:latin typeface="Roboto"/>
              <a:ea typeface="Roboto"/>
              <a:cs typeface="Roboto Medium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8AA9C9C-AB7D-6C40-6EBD-F51B90A8C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8" y="3029666"/>
            <a:ext cx="2429936" cy="1277722"/>
          </a:xfrm>
        </p:spPr>
        <p:txBody>
          <a:bodyPr lIns="68580" tIns="34290" rIns="68580" bIns="34290" anchor="t"/>
          <a:lstStyle/>
          <a:p>
            <a:endParaRPr lang="en-US" sz="1200" spc="90" dirty="0">
              <a:solidFill>
                <a:schemeClr val="tx2"/>
              </a:solidFill>
              <a:latin typeface="Roboto Medium"/>
              <a:ea typeface="Roboto Medium"/>
              <a:cs typeface="Roboto Light"/>
            </a:endParaRPr>
          </a:p>
          <a:p>
            <a:r>
              <a:rPr lang="en-US" sz="1200" spc="90" dirty="0">
                <a:solidFill>
                  <a:schemeClr val="tx2"/>
                </a:solidFill>
                <a:latin typeface="Roboto Medium"/>
                <a:ea typeface="Roboto Medium"/>
                <a:cs typeface="Roboto Light"/>
              </a:rPr>
              <a:t>PRESENTED TO</a:t>
            </a:r>
            <a:endParaRPr lang="en-US" sz="1200" spc="9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r>
              <a:rPr lang="en-US" sz="1650" dirty="0">
                <a:cs typeface="Roboto Medium"/>
              </a:rPr>
              <a:t>Navajo Nation</a:t>
            </a:r>
          </a:p>
          <a:p>
            <a:endParaRPr lang="en-US" sz="1650" dirty="0">
              <a:cs typeface="Roboto Medium"/>
            </a:endParaRPr>
          </a:p>
          <a:p>
            <a:r>
              <a:rPr lang="en-US" sz="1200" spc="9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PRESENTED BY </a:t>
            </a:r>
          </a:p>
          <a:p>
            <a:r>
              <a:rPr lang="en-US" sz="1800" dirty="0"/>
              <a:t>Andrea Garay</a:t>
            </a:r>
            <a:endParaRPr lang="en-US" sz="1650" dirty="0">
              <a:cs typeface="Roboto Medium"/>
            </a:endParaRPr>
          </a:p>
          <a:p>
            <a:br>
              <a:rPr lang="en-US" sz="1200" spc="9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en-US" sz="1200" spc="9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DATE</a:t>
            </a:r>
          </a:p>
          <a:p>
            <a:r>
              <a:rPr lang="en-US" sz="1650"/>
              <a:t>October 15-16, </a:t>
            </a:r>
            <a:r>
              <a:rPr lang="en-US" sz="1650" dirty="0"/>
              <a:t>2025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FBA545-F87B-48B9-2A96-107C6E2A306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5642372"/>
            <a:ext cx="2057400" cy="241697"/>
          </a:xfrm>
          <a:prstGeom prst="rect">
            <a:avLst/>
          </a:prstGeom>
        </p:spPr>
        <p:txBody>
          <a:bodyPr/>
          <a:lstStyle/>
          <a:p>
            <a:fld id="{3793B1FE-5999-4F51-A2C1-2BF9B3E29E8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20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C1C28-A457-FE12-512A-5133B3356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12" name="Picture Placeholder 11" descr="A group of dogs running in the snow&#10;&#10;Description automatically generated with medium confidence">
            <a:extLst>
              <a:ext uri="{FF2B5EF4-FFF2-40B4-BE49-F238E27FC236}">
                <a16:creationId xmlns:a16="http://schemas.microsoft.com/office/drawing/2014/main" id="{B9A917E3-CE80-3948-8165-88109C0B52AA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1296" y="848810"/>
            <a:ext cx="4913480" cy="5168438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6236A-EAC4-A60C-FBE2-8A7FA5BE6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  <a:prstGeom prst="rect">
            <a:avLst/>
          </a:prstGeom>
        </p:spPr>
        <p:txBody>
          <a:bodyPr/>
          <a:lstStyle/>
          <a:p>
            <a:fld id="{3793B1FE-5999-4F51-A2C1-2BF9B3E29E8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FC6595-6BFB-A4E1-7A08-15FD7515F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383" y="1600899"/>
            <a:ext cx="6741425" cy="3316288"/>
          </a:xfrm>
        </p:spPr>
        <p:txBody>
          <a:bodyPr/>
          <a:lstStyle/>
          <a:p>
            <a:r>
              <a:rPr lang="en-US" sz="1500" b="1" dirty="0"/>
              <a:t>Introductions &amp; expectations</a:t>
            </a:r>
          </a:p>
          <a:p>
            <a:r>
              <a:rPr lang="en-US" sz="1500" b="1" dirty="0"/>
              <a:t>Basic Navigation</a:t>
            </a:r>
          </a:p>
          <a:p>
            <a:r>
              <a:rPr lang="en-US" sz="1500" b="1" dirty="0"/>
              <a:t>Procurement &amp; Sourcing Overview </a:t>
            </a:r>
          </a:p>
          <a:p>
            <a:r>
              <a:rPr lang="en-US" sz="1500" b="1" dirty="0"/>
              <a:t>Purchase Requisitions</a:t>
            </a:r>
          </a:p>
          <a:p>
            <a:r>
              <a:rPr lang="en-US" sz="1500" b="1" dirty="0"/>
              <a:t>Procurement functions </a:t>
            </a:r>
          </a:p>
          <a:p>
            <a:r>
              <a:rPr lang="en-US" sz="1500" b="1" dirty="0"/>
              <a:t>Purchase Requisition Approvals </a:t>
            </a:r>
          </a:p>
          <a:p>
            <a:r>
              <a:rPr lang="en-US" sz="1500" b="1" dirty="0"/>
              <a:t>Purchase Orders </a:t>
            </a:r>
          </a:p>
          <a:p>
            <a:r>
              <a:rPr lang="en-US" sz="1500" b="1" dirty="0"/>
              <a:t>Product Receipts</a:t>
            </a:r>
          </a:p>
          <a:p>
            <a:r>
              <a:rPr lang="en-US" sz="1500" b="1" dirty="0"/>
              <a:t>Inquiries &amp; Reports </a:t>
            </a:r>
          </a:p>
          <a:p>
            <a:pPr lvl="0"/>
            <a:r>
              <a:rPr lang="en-US" sz="1500" b="1" dirty="0"/>
              <a:t>Wrap-up/Q&amp;A </a:t>
            </a:r>
          </a:p>
          <a:p>
            <a:pPr lvl="1"/>
            <a:r>
              <a:rPr lang="en-US" b="1" dirty="0"/>
              <a:t>Action items &amp; parking lot items</a:t>
            </a:r>
          </a:p>
          <a:p>
            <a:pPr lvl="0"/>
            <a:r>
              <a:rPr lang="en-US" sz="1500" b="1" dirty="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400610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338DA-8B02-CAA1-5D50-084E461AB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571CC-6816-BF6D-72F9-F4E7F1CF2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 …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C13C6CB1-57EA-B0E2-836D-B0734B50BABA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1296" y="848810"/>
            <a:ext cx="4913480" cy="5168438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9C48F-BA49-80E8-DEF9-90BDBF3B8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  <a:prstGeom prst="rect">
            <a:avLst/>
          </a:prstGeom>
        </p:spPr>
        <p:txBody>
          <a:bodyPr/>
          <a:lstStyle/>
          <a:p>
            <a:fld id="{3793B1FE-5999-4F51-A2C1-2BF9B3E29E8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45C858-92EB-109E-E1CE-BF9D956831A6}"/>
              </a:ext>
            </a:extLst>
          </p:cNvPr>
          <p:cNvSpPr txBox="1"/>
          <p:nvPr/>
        </p:nvSpPr>
        <p:spPr>
          <a:xfrm>
            <a:off x="439558" y="2851920"/>
            <a:ext cx="2033730" cy="4501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350" b="1" dirty="0">
                <a:latin typeface="Roboto" panose="02000000000000000000" pitchFamily="2" charset="0"/>
                <a:ea typeface="Roboto" panose="02000000000000000000" pitchFamily="2" charset="0"/>
              </a:rPr>
              <a:t>Andrea Garay</a:t>
            </a:r>
            <a:b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975" dirty="0">
                <a:latin typeface="Roboto" panose="02000000000000000000" pitchFamily="2" charset="0"/>
                <a:ea typeface="Roboto" panose="02000000000000000000" pitchFamily="2" charset="0"/>
              </a:rPr>
              <a:t>Solution Consultant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AEB2C7-CDD3-8DC8-0749-F930F66C9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6"/>
          <a:stretch>
            <a:fillRect/>
          </a:stretch>
        </p:blipFill>
        <p:spPr>
          <a:xfrm>
            <a:off x="873493" y="1687979"/>
            <a:ext cx="1165860" cy="1163940"/>
          </a:xfrm>
          <a:prstGeom prst="ellipse">
            <a:avLst/>
          </a:prstGeom>
          <a:ln>
            <a:solidFill>
              <a:schemeClr val="bg1"/>
            </a:solidFill>
          </a:ln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396B4CB3-4B00-C6F1-970D-389CFC9509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76504" y="3641572"/>
            <a:ext cx="530774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20+ years of experience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with Microsoft Dynamics products; nearly 5 years with Arctic IT supporting D365 FSCM projects.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AF3324-1D87-E389-AF98-D464F7BA420C}"/>
              </a:ext>
            </a:extLst>
          </p:cNvPr>
          <p:cNvSpPr txBox="1"/>
          <p:nvPr/>
        </p:nvSpPr>
        <p:spPr>
          <a:xfrm>
            <a:off x="281918" y="4182109"/>
            <a:ext cx="4591250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Accounting background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→ I started as a </a:t>
            </a:r>
            <a:r>
              <a:rPr kumimoji="0" lang="en-US" altLang="en-US" sz="13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system user</a:t>
            </a:r>
            <a:r>
              <a:rPr kumimoji="0" lang="en-US" altLang="en-US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before moving into </a:t>
            </a:r>
            <a:r>
              <a:rPr kumimoji="0" lang="en-US" altLang="en-US" sz="13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consulting</a:t>
            </a:r>
            <a:r>
              <a:rPr kumimoji="0" lang="en-US" altLang="en-US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in 2008.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9733B7-4F77-2A69-0996-F2EFF47C47E6}"/>
              </a:ext>
            </a:extLst>
          </p:cNvPr>
          <p:cNvSpPr txBox="1"/>
          <p:nvPr/>
        </p:nvSpPr>
        <p:spPr>
          <a:xfrm>
            <a:off x="281918" y="4828440"/>
            <a:ext cx="45912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3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Mom of 4 boys</a:t>
            </a:r>
            <a:r>
              <a:rPr kumimoji="0" lang="en-US" altLang="en-US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→ which makes me an expert at multitasking, troubleshooting, and refereeing 😊.</a:t>
            </a:r>
          </a:p>
        </p:txBody>
      </p:sp>
    </p:spTree>
    <p:extLst>
      <p:ext uri="{BB962C8B-B14F-4D97-AF65-F5344CB8AC3E}">
        <p14:creationId xmlns:p14="http://schemas.microsoft.com/office/powerpoint/2010/main" val="378649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31308-273F-9403-A6A1-93BD43BDD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2CA40-9937-527F-A7F3-FBCDE1418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794" y="2009477"/>
            <a:ext cx="5215558" cy="432395"/>
          </a:xfrm>
        </p:spPr>
        <p:txBody>
          <a:bodyPr/>
          <a:lstStyle/>
          <a:p>
            <a:r>
              <a:rPr lang="en-US" dirty="0"/>
              <a:t>💬 Let's hear about you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A97E619D-2A58-43D2-C8D3-BCF6D972FBE9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1296" y="848810"/>
            <a:ext cx="4913480" cy="5168438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3CECE-AC4D-8C93-A802-71B36546A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  <a:prstGeom prst="rect">
            <a:avLst/>
          </a:prstGeom>
        </p:spPr>
        <p:txBody>
          <a:bodyPr/>
          <a:lstStyle/>
          <a:p>
            <a:fld id="{3793B1FE-5999-4F51-A2C1-2BF9B3E29E8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A387D9F-F896-A85B-E255-8AFABAD717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52641" y="2683017"/>
            <a:ext cx="5307745" cy="159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100" dirty="0">
                <a:latin typeface="+mj-lt"/>
                <a:cs typeface="Arial" panose="020B0604020202020204" pitchFamily="34" charset="0"/>
              </a:rPr>
              <a:t>Please share:</a:t>
            </a:r>
          </a:p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+mj-lt"/>
              </a:rPr>
              <a:t>👤 </a:t>
            </a:r>
            <a:r>
              <a:rPr lang="en-US" dirty="0">
                <a:latin typeface="+mj-lt"/>
                <a:cs typeface="Arial" panose="020B0604020202020204" pitchFamily="34" charset="0"/>
              </a:rPr>
              <a:t>Your name, </a:t>
            </a:r>
          </a:p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+mj-lt"/>
              </a:rPr>
              <a:t>💼</a:t>
            </a:r>
            <a:r>
              <a:rPr lang="en-US" dirty="0">
                <a:latin typeface="+mj-lt"/>
                <a:cs typeface="Arial" panose="020B0604020202020204" pitchFamily="34" charset="0"/>
              </a:rPr>
              <a:t>Your role,  </a:t>
            </a:r>
          </a:p>
          <a:p>
            <a:pPr mar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>
                <a:latin typeface="+mj-lt"/>
              </a:rPr>
              <a:t>🎉 </a:t>
            </a:r>
            <a:r>
              <a:rPr lang="en-US" dirty="0">
                <a:latin typeface="+mj-lt"/>
                <a:cs typeface="Arial" panose="020B0604020202020204" pitchFamily="34" charset="0"/>
              </a:rPr>
              <a:t>A ‘hidden skill’ you use at work.</a:t>
            </a:r>
            <a:endParaRPr kumimoji="0" lang="en-US" alt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78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70B62C-7BFC-65B0-F377-8F939AB93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4BB903-EBD8-1CF1-EC79-E05FED2DC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Strategy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8A0B7-D991-877E-BA85-FBA156A2D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156773" cy="3656203"/>
          </a:xfrm>
        </p:spPr>
        <p:txBody>
          <a:bodyPr/>
          <a:lstStyle/>
          <a:p>
            <a:r>
              <a:rPr lang="en-US" sz="1500" dirty="0"/>
              <a:t>Train-the-Trainer (TTT)</a:t>
            </a:r>
          </a:p>
          <a:p>
            <a:pPr lvl="1"/>
            <a:r>
              <a:rPr lang="en-US" sz="1350" dirty="0"/>
              <a:t>AIT Trainers teach NN Power Users</a:t>
            </a:r>
          </a:p>
          <a:p>
            <a:pPr lvl="1"/>
            <a:r>
              <a:rPr lang="en-US" sz="1350" dirty="0"/>
              <a:t>NN Power Users teach NN End Users (internal and external)</a:t>
            </a:r>
          </a:p>
          <a:p>
            <a:r>
              <a:rPr lang="en-US" sz="1500" dirty="0"/>
              <a:t>Power User Training</a:t>
            </a:r>
          </a:p>
          <a:p>
            <a:pPr lvl="1"/>
            <a:r>
              <a:rPr lang="en-US" sz="1350" dirty="0">
                <a:latin typeface="Roboto Light" panose="02000000000000000000" pitchFamily="2" charset="0"/>
                <a:ea typeface="Roboto Light" panose="02000000000000000000" pitchFamily="2" charset="0"/>
              </a:rPr>
              <a:t>Coordinated by AIT and NN</a:t>
            </a:r>
          </a:p>
          <a:p>
            <a:pPr lvl="1"/>
            <a:r>
              <a:rPr lang="en-US" sz="1350" dirty="0">
                <a:latin typeface="Roboto Light" panose="02000000000000000000" pitchFamily="2" charset="0"/>
                <a:ea typeface="Roboto Light" panose="02000000000000000000" pitchFamily="2" charset="0"/>
              </a:rPr>
              <a:t>AIT led</a:t>
            </a:r>
          </a:p>
          <a:p>
            <a:pPr lvl="1"/>
            <a:r>
              <a:rPr lang="en-US" sz="1350" dirty="0">
                <a:latin typeface="Roboto Light" panose="02000000000000000000" pitchFamily="2" charset="0"/>
                <a:ea typeface="Roboto Light" panose="02000000000000000000" pitchFamily="2" charset="0"/>
              </a:rPr>
              <a:t>Remote and onsite</a:t>
            </a:r>
          </a:p>
          <a:p>
            <a:pPr lvl="1"/>
            <a:r>
              <a:rPr lang="en-US" sz="1350" dirty="0">
                <a:latin typeface="Roboto Light" panose="02000000000000000000" pitchFamily="2" charset="0"/>
                <a:ea typeface="Roboto Light" panose="02000000000000000000" pitchFamily="2" charset="0"/>
              </a:rPr>
              <a:t>QRGs with system processes</a:t>
            </a:r>
            <a:endParaRPr lang="en-US" sz="1350" dirty="0"/>
          </a:p>
          <a:p>
            <a:r>
              <a:rPr lang="en-US" sz="1500" dirty="0"/>
              <a:t>End User Training</a:t>
            </a:r>
          </a:p>
          <a:p>
            <a:pPr lvl="1"/>
            <a:r>
              <a:rPr lang="en-US" sz="1350" dirty="0">
                <a:latin typeface="Roboto Light" panose="02000000000000000000" pitchFamily="2" charset="0"/>
                <a:ea typeface="Roboto Light" panose="02000000000000000000" pitchFamily="2" charset="0"/>
              </a:rPr>
              <a:t>Coordinated by NN</a:t>
            </a:r>
          </a:p>
          <a:p>
            <a:pPr lvl="1"/>
            <a:r>
              <a:rPr lang="en-US" sz="1350" dirty="0">
                <a:latin typeface="Roboto Light" panose="02000000000000000000" pitchFamily="2" charset="0"/>
                <a:ea typeface="Roboto Light" panose="02000000000000000000" pitchFamily="2" charset="0"/>
              </a:rPr>
              <a:t>NN Power user led</a:t>
            </a:r>
          </a:p>
          <a:p>
            <a:pPr lvl="1"/>
            <a:r>
              <a:rPr lang="en-US" sz="1350" dirty="0">
                <a:latin typeface="Roboto Light" panose="02000000000000000000" pitchFamily="2" charset="0"/>
                <a:ea typeface="Roboto Light" panose="02000000000000000000" pitchFamily="2" charset="0"/>
              </a:rPr>
              <a:t>Onsite</a:t>
            </a:r>
          </a:p>
          <a:p>
            <a:pPr lvl="1"/>
            <a:r>
              <a:rPr lang="en-US" sz="1350" dirty="0">
                <a:latin typeface="Roboto Light" panose="02000000000000000000" pitchFamily="2" charset="0"/>
                <a:ea typeface="Roboto Light" panose="02000000000000000000" pitchFamily="2" charset="0"/>
              </a:rPr>
              <a:t>QRGs with system and business processes</a:t>
            </a:r>
            <a:endParaRPr lang="en-US" sz="135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9D8826-1F23-DB74-15F8-41CC1D2B76C7}"/>
              </a:ext>
            </a:extLst>
          </p:cNvPr>
          <p:cNvGrpSpPr/>
          <p:nvPr/>
        </p:nvGrpSpPr>
        <p:grpSpPr>
          <a:xfrm>
            <a:off x="4625039" y="3782405"/>
            <a:ext cx="3974389" cy="921561"/>
            <a:chOff x="6382221" y="3858643"/>
            <a:chExt cx="5299185" cy="1228748"/>
          </a:xfrm>
          <a:solidFill>
            <a:srgbClr val="20B5B8"/>
          </a:solidFill>
        </p:grpSpPr>
        <p:pic>
          <p:nvPicPr>
            <p:cNvPr id="8" name="Graphic 7" descr="Classroom with solid fill">
              <a:extLst>
                <a:ext uri="{FF2B5EF4-FFF2-40B4-BE49-F238E27FC236}">
                  <a16:creationId xmlns:a16="http://schemas.microsoft.com/office/drawing/2014/main" id="{1B883134-9427-6B12-F176-3EB6F8477D0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382221" y="3858643"/>
              <a:ext cx="1228748" cy="1228748"/>
            </a:xfrm>
            <a:prstGeom prst="rect">
              <a:avLst/>
            </a:prstGeom>
          </p:spPr>
        </p:pic>
        <p:pic>
          <p:nvPicPr>
            <p:cNvPr id="11" name="Graphic 10" descr="Classroom with solid fill">
              <a:extLst>
                <a:ext uri="{FF2B5EF4-FFF2-40B4-BE49-F238E27FC236}">
                  <a16:creationId xmlns:a16="http://schemas.microsoft.com/office/drawing/2014/main" id="{4B723450-2C00-2008-84C1-06E00A745DA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7764646" y="3858643"/>
              <a:ext cx="1228748" cy="1228748"/>
            </a:xfrm>
            <a:prstGeom prst="rect">
              <a:avLst/>
            </a:prstGeom>
          </p:spPr>
        </p:pic>
        <p:pic>
          <p:nvPicPr>
            <p:cNvPr id="12" name="Graphic 11" descr="Classroom with solid fill">
              <a:extLst>
                <a:ext uri="{FF2B5EF4-FFF2-40B4-BE49-F238E27FC236}">
                  <a16:creationId xmlns:a16="http://schemas.microsoft.com/office/drawing/2014/main" id="{9845CB93-DB49-E04A-7E63-3EDF9458AC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9147071" y="3858643"/>
              <a:ext cx="1228748" cy="1228748"/>
            </a:xfrm>
            <a:prstGeom prst="rect">
              <a:avLst/>
            </a:prstGeom>
          </p:spPr>
        </p:pic>
        <p:pic>
          <p:nvPicPr>
            <p:cNvPr id="13" name="Graphic 12" descr="Classroom with solid fill">
              <a:extLst>
                <a:ext uri="{FF2B5EF4-FFF2-40B4-BE49-F238E27FC236}">
                  <a16:creationId xmlns:a16="http://schemas.microsoft.com/office/drawing/2014/main" id="{175988C8-A6A4-F3C0-0B5D-E91B590AE5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452658" y="3858643"/>
              <a:ext cx="1228748" cy="1228748"/>
            </a:xfrm>
            <a:prstGeom prst="rect">
              <a:avLst/>
            </a:prstGeom>
          </p:spPr>
        </p:pic>
      </p:grpSp>
      <p:pic>
        <p:nvPicPr>
          <p:cNvPr id="16" name="Graphic 15" descr="Teacher with solid fill">
            <a:extLst>
              <a:ext uri="{FF2B5EF4-FFF2-40B4-BE49-F238E27FC236}">
                <a16:creationId xmlns:a16="http://schemas.microsoft.com/office/drawing/2014/main" id="{9FC6F4EE-DBE9-BDD8-5061-B1CDBB3D5D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23810" y="1736805"/>
            <a:ext cx="1056056" cy="105605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F039633-FAAE-36EE-12F4-FAA0F8E50124}"/>
              </a:ext>
            </a:extLst>
          </p:cNvPr>
          <p:cNvGrpSpPr/>
          <p:nvPr/>
        </p:nvGrpSpPr>
        <p:grpSpPr>
          <a:xfrm>
            <a:off x="5436098" y="2792861"/>
            <a:ext cx="2294641" cy="685800"/>
            <a:chOff x="7249117" y="2437121"/>
            <a:chExt cx="3059521" cy="914400"/>
          </a:xfrm>
          <a:solidFill>
            <a:schemeClr val="accent4"/>
          </a:solidFill>
        </p:grpSpPr>
        <p:pic>
          <p:nvPicPr>
            <p:cNvPr id="18" name="Graphic 17" descr="User with solid fill">
              <a:extLst>
                <a:ext uri="{FF2B5EF4-FFF2-40B4-BE49-F238E27FC236}">
                  <a16:creationId xmlns:a16="http://schemas.microsoft.com/office/drawing/2014/main" id="{4CB4C4AA-1651-4D5E-A10F-F7F8800BA2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49117" y="2437121"/>
              <a:ext cx="914400" cy="914400"/>
            </a:xfrm>
            <a:prstGeom prst="rect">
              <a:avLst/>
            </a:prstGeom>
          </p:spPr>
        </p:pic>
        <p:pic>
          <p:nvPicPr>
            <p:cNvPr id="19" name="Graphic 18" descr="User with solid fill">
              <a:extLst>
                <a:ext uri="{FF2B5EF4-FFF2-40B4-BE49-F238E27FC236}">
                  <a16:creationId xmlns:a16="http://schemas.microsoft.com/office/drawing/2014/main" id="{03759D31-7BB0-31F3-6F59-3178F9C74A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67710" y="2437121"/>
              <a:ext cx="914400" cy="914400"/>
            </a:xfrm>
            <a:prstGeom prst="rect">
              <a:avLst/>
            </a:prstGeom>
          </p:spPr>
        </p:pic>
        <p:pic>
          <p:nvPicPr>
            <p:cNvPr id="20" name="Graphic 19" descr="User with solid fill">
              <a:extLst>
                <a:ext uri="{FF2B5EF4-FFF2-40B4-BE49-F238E27FC236}">
                  <a16:creationId xmlns:a16="http://schemas.microsoft.com/office/drawing/2014/main" id="{B5C71EE8-08E6-D641-8E40-D5DE81B0DD7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86303" y="2437121"/>
              <a:ext cx="914400" cy="914400"/>
            </a:xfrm>
            <a:prstGeom prst="rect">
              <a:avLst/>
            </a:prstGeom>
          </p:spPr>
        </p:pic>
        <p:pic>
          <p:nvPicPr>
            <p:cNvPr id="21" name="Graphic 20" descr="User with solid fill">
              <a:extLst>
                <a:ext uri="{FF2B5EF4-FFF2-40B4-BE49-F238E27FC236}">
                  <a16:creationId xmlns:a16="http://schemas.microsoft.com/office/drawing/2014/main" id="{1F4C4A4E-DF5F-B665-8C70-28B1AED841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94238" y="2437121"/>
              <a:ext cx="914400" cy="914400"/>
            </a:xfrm>
            <a:prstGeom prst="rect">
              <a:avLst/>
            </a:prstGeom>
          </p:spPr>
        </p:pic>
      </p:grpSp>
      <p:pic>
        <p:nvPicPr>
          <p:cNvPr id="28" name="Graphic 27" descr="Arrow Down outline">
            <a:extLst>
              <a:ext uri="{FF2B5EF4-FFF2-40B4-BE49-F238E27FC236}">
                <a16:creationId xmlns:a16="http://schemas.microsoft.com/office/drawing/2014/main" id="{49C96CED-840C-22A9-99BB-F54BBC5BAD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883695">
            <a:off x="5980763" y="3424165"/>
            <a:ext cx="459834" cy="412211"/>
          </a:xfrm>
          <a:prstGeom prst="rect">
            <a:avLst/>
          </a:prstGeom>
        </p:spPr>
      </p:pic>
      <p:pic>
        <p:nvPicPr>
          <p:cNvPr id="29" name="Graphic 28" descr="Arrow Down outline">
            <a:extLst>
              <a:ext uri="{FF2B5EF4-FFF2-40B4-BE49-F238E27FC236}">
                <a16:creationId xmlns:a16="http://schemas.microsoft.com/office/drawing/2014/main" id="{F2DB1958-E29C-703B-A3B0-D68C614F58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555677">
            <a:off x="5438296" y="3353671"/>
            <a:ext cx="459834" cy="459834"/>
          </a:xfrm>
          <a:prstGeom prst="rect">
            <a:avLst/>
          </a:prstGeom>
        </p:spPr>
      </p:pic>
      <p:pic>
        <p:nvPicPr>
          <p:cNvPr id="30" name="Graphic 29" descr="Arrow Down outline">
            <a:extLst>
              <a:ext uri="{FF2B5EF4-FFF2-40B4-BE49-F238E27FC236}">
                <a16:creationId xmlns:a16="http://schemas.microsoft.com/office/drawing/2014/main" id="{2E3A2435-B7F9-AA86-A2A9-CE44CE5705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098127">
            <a:off x="6779524" y="3411104"/>
            <a:ext cx="459834" cy="459834"/>
          </a:xfrm>
          <a:prstGeom prst="rect">
            <a:avLst/>
          </a:prstGeom>
        </p:spPr>
      </p:pic>
      <p:pic>
        <p:nvPicPr>
          <p:cNvPr id="31" name="Graphic 30" descr="Arrow Down outline">
            <a:extLst>
              <a:ext uri="{FF2B5EF4-FFF2-40B4-BE49-F238E27FC236}">
                <a16:creationId xmlns:a16="http://schemas.microsoft.com/office/drawing/2014/main" id="{AF04E6B0-21D1-0E29-94AA-E1B7D1058F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334016">
            <a:off x="7335430" y="3348032"/>
            <a:ext cx="459834" cy="45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52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4E7A04-B08C-3911-8062-C54B5E7D4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368D6E-9B45-B541-1005-2349CE3CA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 to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DED802-9E87-D08E-80B4-BA20F8F01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7560226" cy="365620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Power User Training</a:t>
            </a:r>
          </a:p>
          <a:p>
            <a:r>
              <a:rPr lang="en-US" dirty="0"/>
              <a:t>Start planning as a team</a:t>
            </a:r>
          </a:p>
          <a:p>
            <a:r>
              <a:rPr lang="en-US" dirty="0"/>
              <a:t>Talk through your questions and concerns</a:t>
            </a:r>
          </a:p>
          <a:p>
            <a:r>
              <a:rPr lang="en-US" dirty="0"/>
              <a:t>Approach learning as if you are going to be the teacher</a:t>
            </a:r>
          </a:p>
          <a:p>
            <a:r>
              <a:rPr lang="en-US" dirty="0"/>
              <a:t>Keep UAT in mind – document key business processes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62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BDB3AA-CB80-0C7D-D243-CB076869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7</a:t>
            </a:fld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D2E6F2FF-DCD1-8207-4568-BDB675985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/>
          <a:lstStyle/>
          <a:p>
            <a:r>
              <a:rPr lang="en-US" dirty="0"/>
              <a:t>Training Session Strategy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81D3CC6-A039-4877-6EE5-F5F83F0E4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5086910" cy="365620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How we will learn:</a:t>
            </a:r>
            <a:endParaRPr lang="en-US" dirty="0"/>
          </a:p>
          <a:p>
            <a:r>
              <a:rPr lang="en-US" dirty="0"/>
              <a:t>I will </a:t>
            </a:r>
            <a:r>
              <a:rPr lang="en-US" b="1" dirty="0"/>
              <a:t>introduce the concepts</a:t>
            </a:r>
            <a:r>
              <a:rPr lang="en-US" dirty="0"/>
              <a:t> first.</a:t>
            </a:r>
          </a:p>
          <a:p>
            <a:r>
              <a:rPr lang="en-US" dirty="0"/>
              <a:t>I will </a:t>
            </a:r>
            <a:r>
              <a:rPr lang="en-US" b="1" dirty="0"/>
              <a:t>demo the process</a:t>
            </a:r>
            <a:r>
              <a:rPr lang="en-US" dirty="0"/>
              <a:t> → please watch closely.</a:t>
            </a:r>
          </a:p>
          <a:p>
            <a:r>
              <a:rPr lang="en-US" dirty="0"/>
              <a:t>You will then </a:t>
            </a:r>
            <a:r>
              <a:rPr lang="en-US" b="1" dirty="0"/>
              <a:t>complete the steps yourself</a:t>
            </a:r>
            <a:r>
              <a:rPr lang="en-US" dirty="0"/>
              <a:t> using a practice sheet.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Important: </a:t>
            </a:r>
            <a:r>
              <a:rPr lang="en-US" b="1" dirty="0"/>
              <a:t>Watch the demo first, ask questions, then practice.</a:t>
            </a:r>
            <a:endParaRPr lang="en-US" dirty="0"/>
          </a:p>
          <a:p>
            <a:endParaRPr lang="en-US" dirty="0"/>
          </a:p>
        </p:txBody>
      </p:sp>
      <p:pic>
        <p:nvPicPr>
          <p:cNvPr id="8" name="Content Placeholder 7" descr="Classroom with solid fill">
            <a:extLst>
              <a:ext uri="{FF2B5EF4-FFF2-40B4-BE49-F238E27FC236}">
                <a16:creationId xmlns:a16="http://schemas.microsoft.com/office/drawing/2014/main" id="{AB68612E-D71A-2FF1-5892-89D70B5B3259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3563" y="1710306"/>
            <a:ext cx="2961301" cy="296130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051114-822B-DEFC-95C0-D474FA9B75CD}"/>
              </a:ext>
            </a:extLst>
          </p:cNvPr>
          <p:cNvSpPr txBox="1"/>
          <p:nvPr/>
        </p:nvSpPr>
        <p:spPr>
          <a:xfrm>
            <a:off x="6085573" y="4498482"/>
            <a:ext cx="244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6CB4"/>
                </a:solidFill>
              </a:rPr>
              <a:t>Learn → Watch → Do</a:t>
            </a:r>
          </a:p>
        </p:txBody>
      </p:sp>
    </p:spTree>
    <p:extLst>
      <p:ext uri="{BB962C8B-B14F-4D97-AF65-F5344CB8AC3E}">
        <p14:creationId xmlns:p14="http://schemas.microsoft.com/office/powerpoint/2010/main" val="179842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ACA4F6-945F-1CB6-E90E-6D571DAF7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8</a:t>
            </a:fld>
            <a:endParaRPr lang="en-US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3033C293-C811-CDFD-DA14-F033B148B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/>
          <a:lstStyle/>
          <a:p>
            <a:r>
              <a:rPr lang="en-US" dirty="0"/>
              <a:t>Training Ground Rules</a:t>
            </a:r>
          </a:p>
        </p:txBody>
      </p:sp>
      <p:pic>
        <p:nvPicPr>
          <p:cNvPr id="6" name="Content Placeholder 5" descr="Handshake outline">
            <a:extLst>
              <a:ext uri="{FF2B5EF4-FFF2-40B4-BE49-F238E27FC236}">
                <a16:creationId xmlns:a16="http://schemas.microsoft.com/office/drawing/2014/main" id="{3F19E00F-98E6-2C70-8607-1A2672F24852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23846" y="3479689"/>
            <a:ext cx="2797495" cy="2797495"/>
          </a:xfr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1CE7E9C8-F0A3-0F14-155F-8B3AE7D712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11468" y="1589892"/>
            <a:ext cx="8159554" cy="2454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This training reflects the </a:t>
            </a: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process as designed and approved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</a:t>
            </a:r>
          </a:p>
          <a:p>
            <a:pPr marL="0" marR="0" lvl="0" indent="0" algn="l" defTabSz="6858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This is </a:t>
            </a: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not the time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to change processes or training materials.</a:t>
            </a:r>
          </a:p>
          <a:p>
            <a:pPr marL="0" marR="0" lvl="0" indent="0" algn="l" defTabSz="6858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We will use a </a:t>
            </a: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Parking Lot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to capture questions or change requests.	</a:t>
            </a:r>
          </a:p>
          <a:p>
            <a:pPr marL="342900" lvl="1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Items will be discussed at the end (if time allows) or in follow-ups.</a:t>
            </a:r>
          </a:p>
          <a:p>
            <a:pPr marL="0" marR="0" lvl="0" indent="0" algn="l" defTabSz="6858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Focus now is on </a:t>
            </a: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learning the system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— next step is </a:t>
            </a: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UAT (User Acceptance Testing)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	</a:t>
            </a:r>
          </a:p>
          <a:p>
            <a:pPr marL="342900" lvl="1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You will be considered </a:t>
            </a:r>
            <a:r>
              <a:rPr kumimoji="0" lang="en-US" altLang="en-US" sz="13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Power Users</a:t>
            </a:r>
            <a:r>
              <a:rPr kumimoji="0" lang="en-US" altLang="en-US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and will train others.</a:t>
            </a:r>
          </a:p>
          <a:p>
            <a:pPr marL="0" marR="0" lvl="0" indent="0" algn="l" defTabSz="6858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As we go, please </a:t>
            </a: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note test cases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to include during UAT.</a:t>
            </a:r>
          </a:p>
        </p:txBody>
      </p:sp>
    </p:spTree>
    <p:extLst>
      <p:ext uri="{BB962C8B-B14F-4D97-AF65-F5344CB8AC3E}">
        <p14:creationId xmlns:p14="http://schemas.microsoft.com/office/powerpoint/2010/main" val="203744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840B77-F173-DAB5-44D1-45FE36002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45ADBE-6F6D-8168-EB1E-DCFDB4B232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0" y="1607344"/>
            <a:ext cx="7335163" cy="394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56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DE05D-231E-DD41-9215-271039A3F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Navigation &amp; Personalization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994929-9075-BD46-96DC-87A56F3E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1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2ADA1-5582-D748-8AAB-458488A31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F690F4-F605-4400-BACA-9D65C6C0D713}"/>
              </a:ext>
            </a:extLst>
          </p:cNvPr>
          <p:cNvSpPr txBox="1"/>
          <p:nvPr/>
        </p:nvSpPr>
        <p:spPr>
          <a:xfrm>
            <a:off x="561560" y="2318823"/>
            <a:ext cx="3168126" cy="256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Roboto Light" panose="02000000000000000000" pitchFamily="2" charset="0"/>
                <a:ea typeface="Roboto Light" panose="02000000000000000000" pitchFamily="2" charset="0"/>
              </a:rPr>
              <a:t>D365 F&amp;O is a web-based software accessed through an internet browser (like Google Chrome, Microsoft Edge). </a:t>
            </a:r>
          </a:p>
          <a:p>
            <a:endParaRPr lang="en-US" sz="1800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en-US" sz="1800" dirty="0">
                <a:latin typeface="Roboto Light" panose="02000000000000000000" pitchFamily="2" charset="0"/>
                <a:ea typeface="Roboto Light" panose="02000000000000000000" pitchFamily="2" charset="0"/>
              </a:rPr>
              <a:t>Login is your Office 365 credentials (same as your login for your Outlook email).</a:t>
            </a: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E6DE76FA-D95A-47A8-872E-0358867C7EFC}"/>
              </a:ext>
            </a:extLst>
          </p:cNvPr>
          <p:cNvSpPr txBox="1">
            <a:spLocks/>
          </p:cNvSpPr>
          <p:nvPr/>
        </p:nvSpPr>
        <p:spPr>
          <a:xfrm>
            <a:off x="561561" y="1128334"/>
            <a:ext cx="8020879" cy="97088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>
                <a:solidFill>
                  <a:srgbClr val="006CB4"/>
                </a:solidFill>
                <a:latin typeface="Roboto" panose="02000000000000000000" pitchFamily="2" charset="0"/>
                <a:ea typeface="+mj-ea"/>
                <a:cs typeface="Roboto" panose="02000000000000000000" pitchFamily="2" charset="0"/>
              </a:defRPr>
            </a:lvl1pPr>
          </a:lstStyle>
          <a:p>
            <a:r>
              <a:rPr lang="en-US" sz="2550" dirty="0"/>
              <a:t>D365 Finance &amp; Operations</a:t>
            </a:r>
            <a:br>
              <a:rPr lang="en-US" sz="2550" dirty="0"/>
            </a:br>
            <a:r>
              <a:rPr lang="en-US" sz="2250" dirty="0">
                <a:solidFill>
                  <a:srgbClr val="728088"/>
                </a:solidFill>
              </a:rPr>
              <a:t>Logging In</a:t>
            </a:r>
            <a:endParaRPr lang="en-US" sz="22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80692F-4640-42A2-B3BA-B4272CD9DD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1137"/>
          <a:stretch/>
        </p:blipFill>
        <p:spPr>
          <a:xfrm>
            <a:off x="4194698" y="1748273"/>
            <a:ext cx="4191416" cy="3703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052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2ADA1-5582-D748-8AAB-458488A31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>
                <a:latin typeface="Roboto Light" panose="02000000000000000000" pitchFamily="2" charset="0"/>
                <a:ea typeface="Roboto Light" panose="02000000000000000000" pitchFamily="2" charset="0"/>
              </a:rPr>
              <a:t>12</a:t>
            </a:fld>
            <a:endParaRPr lang="en-US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E6DE76FA-D95A-47A8-872E-0358867C7EFC}"/>
              </a:ext>
            </a:extLst>
          </p:cNvPr>
          <p:cNvSpPr txBox="1">
            <a:spLocks/>
          </p:cNvSpPr>
          <p:nvPr/>
        </p:nvSpPr>
        <p:spPr>
          <a:xfrm>
            <a:off x="365235" y="1008478"/>
            <a:ext cx="8020879" cy="97088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>
                <a:solidFill>
                  <a:srgbClr val="006CB4"/>
                </a:solidFill>
                <a:latin typeface="Roboto" panose="02000000000000000000" pitchFamily="2" charset="0"/>
                <a:ea typeface="+mj-ea"/>
                <a:cs typeface="Roboto" panose="02000000000000000000" pitchFamily="2" charset="0"/>
              </a:defRPr>
            </a:lvl1pPr>
          </a:lstStyle>
          <a:p>
            <a:r>
              <a:rPr lang="en-US" sz="2550" dirty="0"/>
              <a:t>Basic Navigation – QRG1</a:t>
            </a:r>
            <a:br>
              <a:rPr lang="en-US" sz="2550" dirty="0"/>
            </a:br>
            <a:r>
              <a:rPr lang="en-US" sz="2250" dirty="0">
                <a:solidFill>
                  <a:srgbClr val="728088"/>
                </a:solidFill>
              </a:rPr>
              <a:t>Home Screen 101</a:t>
            </a:r>
            <a:endParaRPr lang="en-US" sz="22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C76C9-EEC4-4F06-B02D-14D41E44EA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3190"/>
          <a:stretch/>
        </p:blipFill>
        <p:spPr>
          <a:xfrm>
            <a:off x="304018" y="1979358"/>
            <a:ext cx="8535964" cy="2391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3519772F-8DB1-48E1-8F8B-291DD89E3476}"/>
              </a:ext>
            </a:extLst>
          </p:cNvPr>
          <p:cNvSpPr/>
          <p:nvPr/>
        </p:nvSpPr>
        <p:spPr>
          <a:xfrm>
            <a:off x="1414642" y="1824029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4580794-EEF8-47A6-AAB2-7E70714D684D}"/>
              </a:ext>
            </a:extLst>
          </p:cNvPr>
          <p:cNvSpPr/>
          <p:nvPr/>
        </p:nvSpPr>
        <p:spPr>
          <a:xfrm>
            <a:off x="4469129" y="1845787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966F04A-2508-4229-9CD3-C552C097E633}"/>
              </a:ext>
            </a:extLst>
          </p:cNvPr>
          <p:cNvSpPr/>
          <p:nvPr/>
        </p:nvSpPr>
        <p:spPr>
          <a:xfrm>
            <a:off x="7626488" y="1797939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3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EA64A0E-7A39-43E7-B1AB-9593867547B6}"/>
              </a:ext>
            </a:extLst>
          </p:cNvPr>
          <p:cNvSpPr/>
          <p:nvPr/>
        </p:nvSpPr>
        <p:spPr>
          <a:xfrm>
            <a:off x="7870463" y="1797938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4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2B1C72B-31A7-48AC-ADF8-A1A35D2B9039}"/>
              </a:ext>
            </a:extLst>
          </p:cNvPr>
          <p:cNvSpPr/>
          <p:nvPr/>
        </p:nvSpPr>
        <p:spPr>
          <a:xfrm>
            <a:off x="8118702" y="1801364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5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50E504A-4CAD-4974-8A42-D865A1B783DE}"/>
              </a:ext>
            </a:extLst>
          </p:cNvPr>
          <p:cNvSpPr/>
          <p:nvPr/>
        </p:nvSpPr>
        <p:spPr>
          <a:xfrm>
            <a:off x="8618370" y="1814711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6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5854F9D-5DE6-45CE-8F4C-A72B0D7998B5}"/>
              </a:ext>
            </a:extLst>
          </p:cNvPr>
          <p:cNvSpPr/>
          <p:nvPr/>
        </p:nvSpPr>
        <p:spPr>
          <a:xfrm>
            <a:off x="115975" y="2213480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7</a:t>
            </a:r>
          </a:p>
        </p:txBody>
      </p: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2616C7FD-F48B-4551-832B-699349D2D3D5}"/>
              </a:ext>
            </a:extLst>
          </p:cNvPr>
          <p:cNvSpPr txBox="1">
            <a:spLocks/>
          </p:cNvSpPr>
          <p:nvPr/>
        </p:nvSpPr>
        <p:spPr>
          <a:xfrm>
            <a:off x="4548326" y="5178495"/>
            <a:ext cx="988253" cy="706551"/>
          </a:xfrm>
          <a:prstGeom prst="rect">
            <a:avLst/>
          </a:prstGeom>
          <a:noFill/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>
                <a:latin typeface="Roboto Light" panose="02000000000000000000" pitchFamily="2" charset="0"/>
                <a:ea typeface="Roboto Light" panose="02000000000000000000" pitchFamily="2" charset="0"/>
              </a:rPr>
              <a:t>Alert Center:</a:t>
            </a:r>
          </a:p>
          <a:p>
            <a:pPr algn="l"/>
            <a:r>
              <a:rPr lang="en-US" sz="900" dirty="0">
                <a:latin typeface="Roboto Light" panose="02000000000000000000" pitchFamily="2" charset="0"/>
                <a:ea typeface="Roboto Light" panose="02000000000000000000" pitchFamily="2" charset="0"/>
              </a:rPr>
              <a:t>Notifications and alerts are displayed under this bell icon.</a:t>
            </a:r>
          </a:p>
        </p:txBody>
      </p:sp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E44DE546-D024-41CE-9887-03952610646C}"/>
              </a:ext>
            </a:extLst>
          </p:cNvPr>
          <p:cNvSpPr txBox="1">
            <a:spLocks/>
          </p:cNvSpPr>
          <p:nvPr/>
        </p:nvSpPr>
        <p:spPr>
          <a:xfrm>
            <a:off x="6752857" y="5201227"/>
            <a:ext cx="1079372" cy="542478"/>
          </a:xfrm>
          <a:prstGeom prst="rect">
            <a:avLst/>
          </a:prstGeom>
          <a:noFill/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>
                <a:latin typeface="Roboto Light" panose="02000000000000000000" pitchFamily="2" charset="0"/>
                <a:ea typeface="Roboto Light" panose="02000000000000000000" pitchFamily="2" charset="0"/>
              </a:rPr>
              <a:t>Log Out:</a:t>
            </a:r>
          </a:p>
          <a:p>
            <a:pPr algn="l"/>
            <a:r>
              <a:rPr lang="en-US" sz="900" dirty="0">
                <a:latin typeface="Roboto Light" panose="02000000000000000000" pitchFamily="2" charset="0"/>
                <a:ea typeface="Roboto Light" panose="02000000000000000000" pitchFamily="2" charset="0"/>
              </a:rPr>
              <a:t>Log out with the circle icon with your initials in the upper right corner.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3750F02-962A-473A-8F59-B54142CA503C}"/>
              </a:ext>
            </a:extLst>
          </p:cNvPr>
          <p:cNvSpPr/>
          <p:nvPr/>
        </p:nvSpPr>
        <p:spPr>
          <a:xfrm>
            <a:off x="4322128" y="5197353"/>
            <a:ext cx="205740" cy="207509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4</a:t>
            </a:r>
          </a:p>
        </p:txBody>
      </p:sp>
      <p:sp>
        <p:nvSpPr>
          <p:cNvPr id="35" name="Content Placeholder 5">
            <a:extLst>
              <a:ext uri="{FF2B5EF4-FFF2-40B4-BE49-F238E27FC236}">
                <a16:creationId xmlns:a16="http://schemas.microsoft.com/office/drawing/2014/main" id="{EF9255FE-47D2-428E-B7D1-E850F3915124}"/>
              </a:ext>
            </a:extLst>
          </p:cNvPr>
          <p:cNvSpPr txBox="1">
            <a:spLocks/>
          </p:cNvSpPr>
          <p:nvPr/>
        </p:nvSpPr>
        <p:spPr>
          <a:xfrm>
            <a:off x="596878" y="4543347"/>
            <a:ext cx="999689" cy="682737"/>
          </a:xfrm>
          <a:prstGeom prst="rect">
            <a:avLst/>
          </a:prstGeom>
          <a:noFill/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17B1CB"/>
              </a:buClr>
              <a:buSzPct val="150000"/>
              <a:buFont typeface="Arial" panose="020B0604020202020204" pitchFamily="34" charset="0"/>
              <a:buNone/>
            </a:pPr>
            <a:r>
              <a:rPr lang="en-US" sz="900" b="1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Home Button: </a:t>
            </a:r>
            <a:r>
              <a:rPr lang="en-US" sz="900" i="0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Click ‘Finance and Operations” in the upper left to return Home.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06AA062-EC53-4845-BF80-6EF6C2544916}"/>
              </a:ext>
            </a:extLst>
          </p:cNvPr>
          <p:cNvSpPr/>
          <p:nvPr/>
        </p:nvSpPr>
        <p:spPr>
          <a:xfrm>
            <a:off x="375213" y="4535950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1</a:t>
            </a:r>
          </a:p>
        </p:txBody>
      </p:sp>
      <p:sp>
        <p:nvSpPr>
          <p:cNvPr id="37" name="Content Placeholder 5">
            <a:extLst>
              <a:ext uri="{FF2B5EF4-FFF2-40B4-BE49-F238E27FC236}">
                <a16:creationId xmlns:a16="http://schemas.microsoft.com/office/drawing/2014/main" id="{1CE785F6-72DD-4D15-B3EA-0954899563E2}"/>
              </a:ext>
            </a:extLst>
          </p:cNvPr>
          <p:cNvSpPr txBox="1">
            <a:spLocks/>
          </p:cNvSpPr>
          <p:nvPr/>
        </p:nvSpPr>
        <p:spPr>
          <a:xfrm>
            <a:off x="1646792" y="5204710"/>
            <a:ext cx="1067614" cy="742769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17B1CB"/>
              </a:buClr>
              <a:buSzPct val="150000"/>
              <a:buNone/>
            </a:pPr>
            <a:r>
              <a:rPr lang="en-US" sz="900" b="1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Navigation Search:</a:t>
            </a:r>
          </a:p>
          <a:p>
            <a:pPr>
              <a:buClr>
                <a:srgbClr val="17B1CB"/>
              </a:buClr>
              <a:buSzPct val="150000"/>
              <a:buNone/>
            </a:pPr>
            <a:r>
              <a:rPr lang="en-US" sz="900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Search across F&amp;SCM for a certain page.</a:t>
            </a:r>
            <a:endParaRPr lang="en-US" sz="900" i="0" dirty="0">
              <a:solidFill>
                <a:srgbClr val="002B45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algn="ctr">
              <a:buClr>
                <a:srgbClr val="17B1CB"/>
              </a:buClr>
              <a:buSzPct val="150000"/>
              <a:buFont typeface="Arial" panose="020B0604020202020204" pitchFamily="34" charset="0"/>
              <a:buNone/>
            </a:pPr>
            <a:endParaRPr lang="en-US" sz="750" i="0" dirty="0">
              <a:solidFill>
                <a:srgbClr val="002B45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9DA1278-4F2B-44E2-B8BF-57C2054C71CE}"/>
              </a:ext>
            </a:extLst>
          </p:cNvPr>
          <p:cNvSpPr/>
          <p:nvPr/>
        </p:nvSpPr>
        <p:spPr>
          <a:xfrm>
            <a:off x="1480988" y="5201227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2</a:t>
            </a:r>
          </a:p>
        </p:txBody>
      </p:sp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3D5AC7DD-E97D-4421-BDCE-E20562B71C47}"/>
              </a:ext>
            </a:extLst>
          </p:cNvPr>
          <p:cNvSpPr txBox="1">
            <a:spLocks/>
          </p:cNvSpPr>
          <p:nvPr/>
        </p:nvSpPr>
        <p:spPr>
          <a:xfrm>
            <a:off x="2935589" y="4538662"/>
            <a:ext cx="1237874" cy="1041941"/>
          </a:xfrm>
          <a:prstGeom prst="rect">
            <a:avLst/>
          </a:prstGeom>
          <a:noFill/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>
                <a:latin typeface="Roboto Light" panose="02000000000000000000" pitchFamily="2" charset="0"/>
                <a:ea typeface="Roboto Light" panose="02000000000000000000" pitchFamily="2" charset="0"/>
              </a:rPr>
              <a:t>Company Selector: </a:t>
            </a:r>
            <a:r>
              <a:rPr lang="en-US" sz="900" dirty="0">
                <a:latin typeface="Roboto Light" panose="02000000000000000000" pitchFamily="2" charset="0"/>
                <a:ea typeface="Roboto Light" panose="02000000000000000000" pitchFamily="2" charset="0"/>
              </a:rPr>
              <a:t>For organizations with multiple business units use this area to select a business unit to work in.</a:t>
            </a:r>
          </a:p>
        </p:txBody>
      </p:sp>
      <p:sp>
        <p:nvSpPr>
          <p:cNvPr id="40" name="Content Placeholder 5">
            <a:extLst>
              <a:ext uri="{FF2B5EF4-FFF2-40B4-BE49-F238E27FC236}">
                <a16:creationId xmlns:a16="http://schemas.microsoft.com/office/drawing/2014/main" id="{CD89852D-EE86-4346-A862-1CB6A849A4A4}"/>
              </a:ext>
            </a:extLst>
          </p:cNvPr>
          <p:cNvSpPr txBox="1">
            <a:spLocks/>
          </p:cNvSpPr>
          <p:nvPr/>
        </p:nvSpPr>
        <p:spPr>
          <a:xfrm>
            <a:off x="5638471" y="4538663"/>
            <a:ext cx="1099796" cy="592152"/>
          </a:xfrm>
          <a:prstGeom prst="rect">
            <a:avLst/>
          </a:prstGeom>
          <a:noFill/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b="1" dirty="0">
                <a:latin typeface="Roboto Light" panose="02000000000000000000" pitchFamily="2" charset="0"/>
                <a:ea typeface="Roboto Light" panose="02000000000000000000" pitchFamily="2" charset="0"/>
              </a:rPr>
              <a:t>Settings:</a:t>
            </a:r>
          </a:p>
          <a:p>
            <a:pPr algn="l"/>
            <a:r>
              <a:rPr lang="en-US" sz="900" dirty="0">
                <a:latin typeface="Roboto Light" panose="02000000000000000000" pitchFamily="2" charset="0"/>
                <a:ea typeface="Roboto Light" panose="02000000000000000000" pitchFamily="2" charset="0"/>
              </a:rPr>
              <a:t>Adjust personal settings with the gear icon.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84121D2-26E8-4985-BE95-27E3A0365FA7}"/>
              </a:ext>
            </a:extLst>
          </p:cNvPr>
          <p:cNvSpPr/>
          <p:nvPr/>
        </p:nvSpPr>
        <p:spPr>
          <a:xfrm>
            <a:off x="5417445" y="4535949"/>
            <a:ext cx="205740" cy="207509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5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EC6E64C-75CD-47A7-B9F3-D987F45AACA0}"/>
              </a:ext>
            </a:extLst>
          </p:cNvPr>
          <p:cNvSpPr/>
          <p:nvPr/>
        </p:nvSpPr>
        <p:spPr>
          <a:xfrm>
            <a:off x="6532527" y="5226085"/>
            <a:ext cx="205740" cy="207509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6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62E9A97-C4DB-4A42-8CC7-EDD2E72B92E7}"/>
              </a:ext>
            </a:extLst>
          </p:cNvPr>
          <p:cNvSpPr/>
          <p:nvPr/>
        </p:nvSpPr>
        <p:spPr>
          <a:xfrm>
            <a:off x="2724971" y="4538663"/>
            <a:ext cx="205740" cy="207509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3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D95A15E-0901-4948-8EF1-23B1C5A53C5F}"/>
              </a:ext>
            </a:extLst>
          </p:cNvPr>
          <p:cNvSpPr/>
          <p:nvPr/>
        </p:nvSpPr>
        <p:spPr>
          <a:xfrm>
            <a:off x="7561463" y="4531278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7</a:t>
            </a:r>
          </a:p>
        </p:txBody>
      </p:sp>
      <p:sp>
        <p:nvSpPr>
          <p:cNvPr id="45" name="Content Placeholder 5">
            <a:extLst>
              <a:ext uri="{FF2B5EF4-FFF2-40B4-BE49-F238E27FC236}">
                <a16:creationId xmlns:a16="http://schemas.microsoft.com/office/drawing/2014/main" id="{3EAD908D-0B82-427C-A41F-7EFB02142A85}"/>
              </a:ext>
            </a:extLst>
          </p:cNvPr>
          <p:cNvSpPr txBox="1">
            <a:spLocks/>
          </p:cNvSpPr>
          <p:nvPr/>
        </p:nvSpPr>
        <p:spPr>
          <a:xfrm>
            <a:off x="7805960" y="4543347"/>
            <a:ext cx="1079372" cy="542478"/>
          </a:xfrm>
          <a:prstGeom prst="rect">
            <a:avLst/>
          </a:prstGeom>
          <a:noFill/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/>
              <a:t>Hamburger menu icon</a:t>
            </a:r>
            <a:r>
              <a:rPr lang="en-US" sz="900" b="1" dirty="0">
                <a:latin typeface="Roboto Light" panose="02000000000000000000" pitchFamily="2" charset="0"/>
                <a:ea typeface="Roboto Light" panose="02000000000000000000" pitchFamily="2" charset="0"/>
              </a:rPr>
              <a:t>:</a:t>
            </a:r>
          </a:p>
          <a:p>
            <a:pPr algn="l"/>
            <a:r>
              <a:rPr lang="en-US" sz="900" dirty="0">
                <a:latin typeface="Roboto Light" panose="02000000000000000000" pitchFamily="2" charset="0"/>
                <a:ea typeface="Roboto Light" panose="02000000000000000000" pitchFamily="2" charset="0"/>
              </a:rPr>
              <a:t>Click to 3 lines icon to expand or collapse the Navigation pane.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2BDAAF-8D4A-4570-8577-460184787D4E}"/>
              </a:ext>
            </a:extLst>
          </p:cNvPr>
          <p:cNvSpPr/>
          <p:nvPr/>
        </p:nvSpPr>
        <p:spPr>
          <a:xfrm>
            <a:off x="2087218" y="2302325"/>
            <a:ext cx="6142382" cy="216947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967210-547B-66F0-E2A0-0A3AA25C2784}"/>
              </a:ext>
            </a:extLst>
          </p:cNvPr>
          <p:cNvSpPr txBox="1"/>
          <p:nvPr/>
        </p:nvSpPr>
        <p:spPr>
          <a:xfrm>
            <a:off x="115975" y="5580603"/>
            <a:ext cx="1545326" cy="4201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0F7B13-CDF8-054B-E479-67C9AEB78A45}"/>
              </a:ext>
            </a:extLst>
          </p:cNvPr>
          <p:cNvSpPr txBox="1"/>
          <p:nvPr/>
        </p:nvSpPr>
        <p:spPr>
          <a:xfrm>
            <a:off x="7805961" y="5566787"/>
            <a:ext cx="1242546" cy="4201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11756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2ADA1-5582-D748-8AAB-458488A31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t>13</a:t>
            </a:fld>
            <a:endParaRPr lang="en-US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E6DE76FA-D95A-47A8-872E-0358867C7EFC}"/>
              </a:ext>
            </a:extLst>
          </p:cNvPr>
          <p:cNvSpPr txBox="1">
            <a:spLocks/>
          </p:cNvSpPr>
          <p:nvPr/>
        </p:nvSpPr>
        <p:spPr>
          <a:xfrm>
            <a:off x="365235" y="1008478"/>
            <a:ext cx="8020879" cy="97088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>
                <a:solidFill>
                  <a:srgbClr val="006CB4"/>
                </a:solidFill>
                <a:latin typeface="Roboto" panose="02000000000000000000" pitchFamily="2" charset="0"/>
                <a:ea typeface="+mj-ea"/>
                <a:cs typeface="Roboto" panose="02000000000000000000" pitchFamily="2" charset="0"/>
              </a:defRPr>
            </a:lvl1pPr>
          </a:lstStyle>
          <a:p>
            <a:r>
              <a:rPr lang="en-US" sz="2550" dirty="0"/>
              <a:t>Basic Navigation</a:t>
            </a:r>
            <a:br>
              <a:rPr lang="en-US" sz="2550" dirty="0"/>
            </a:br>
            <a:r>
              <a:rPr lang="en-US" sz="2250" dirty="0" err="1">
                <a:solidFill>
                  <a:srgbClr val="728088"/>
                </a:solidFill>
              </a:rPr>
              <a:t>Navigation</a:t>
            </a:r>
            <a:r>
              <a:rPr lang="en-US" sz="2250" dirty="0">
                <a:solidFill>
                  <a:srgbClr val="728088"/>
                </a:solidFill>
              </a:rPr>
              <a:t> pane</a:t>
            </a:r>
            <a:endParaRPr lang="en-US" sz="22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0DDE4D-1EB9-42D0-B5B6-21EAAA975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213" y="1702926"/>
            <a:ext cx="2803901" cy="3330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E06649C-6FAB-4724-8B13-A74FC187F8E1}"/>
              </a:ext>
            </a:extLst>
          </p:cNvPr>
          <p:cNvSpPr/>
          <p:nvPr/>
        </p:nvSpPr>
        <p:spPr>
          <a:xfrm>
            <a:off x="5305811" y="2315536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BD364A9-138D-45C0-8836-3D17358160D3}"/>
              </a:ext>
            </a:extLst>
          </p:cNvPr>
          <p:cNvSpPr/>
          <p:nvPr/>
        </p:nvSpPr>
        <p:spPr>
          <a:xfrm>
            <a:off x="5305811" y="2760277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D7FE703-E473-4DAA-9E79-08DFF2D18F4B}"/>
              </a:ext>
            </a:extLst>
          </p:cNvPr>
          <p:cNvSpPr/>
          <p:nvPr/>
        </p:nvSpPr>
        <p:spPr>
          <a:xfrm>
            <a:off x="5306972" y="3214015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BD25C61-936E-4D43-88C2-A97DB9CBAFF4}"/>
              </a:ext>
            </a:extLst>
          </p:cNvPr>
          <p:cNvSpPr/>
          <p:nvPr/>
        </p:nvSpPr>
        <p:spPr>
          <a:xfrm>
            <a:off x="5306657" y="3646302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4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3443D64-F9CB-4E8C-B155-186B2F9E032F}"/>
              </a:ext>
            </a:extLst>
          </p:cNvPr>
          <p:cNvSpPr/>
          <p:nvPr/>
        </p:nvSpPr>
        <p:spPr>
          <a:xfrm>
            <a:off x="5305811" y="4098534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5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465256-E22F-4AF2-81A4-C2F5D1F3D7AA}"/>
              </a:ext>
            </a:extLst>
          </p:cNvPr>
          <p:cNvSpPr/>
          <p:nvPr/>
        </p:nvSpPr>
        <p:spPr>
          <a:xfrm>
            <a:off x="5295870" y="4548293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6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D13C87D-AD3F-4F58-BE58-353135FC653C}"/>
              </a:ext>
            </a:extLst>
          </p:cNvPr>
          <p:cNvSpPr/>
          <p:nvPr/>
        </p:nvSpPr>
        <p:spPr>
          <a:xfrm>
            <a:off x="7692049" y="2289897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7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4202048-7688-4616-892A-C6C3A91F9F16}"/>
              </a:ext>
            </a:extLst>
          </p:cNvPr>
          <p:cNvSpPr/>
          <p:nvPr/>
        </p:nvSpPr>
        <p:spPr>
          <a:xfrm>
            <a:off x="310094" y="2208033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1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38522DC4-E307-427B-9310-2BF152874D52}"/>
              </a:ext>
            </a:extLst>
          </p:cNvPr>
          <p:cNvSpPr txBox="1">
            <a:spLocks/>
          </p:cNvSpPr>
          <p:nvPr/>
        </p:nvSpPr>
        <p:spPr>
          <a:xfrm>
            <a:off x="609328" y="2063597"/>
            <a:ext cx="4241060" cy="150345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17B1CB"/>
              </a:buClr>
              <a:buSzPct val="150000"/>
              <a:buFont typeface="Arial" panose="020B0604020202020204" pitchFamily="34" charset="0"/>
              <a:buNone/>
            </a:pPr>
            <a:r>
              <a:rPr lang="en-US" sz="1125" b="1" i="0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Hamburger menu icon</a:t>
            </a:r>
            <a:r>
              <a:rPr lang="en-US" sz="1125" i="0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: Expand or Collapse the Navigation pane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C5B68C1-40F7-48AD-95EA-2E85A6E1C06E}"/>
              </a:ext>
            </a:extLst>
          </p:cNvPr>
          <p:cNvSpPr/>
          <p:nvPr/>
        </p:nvSpPr>
        <p:spPr>
          <a:xfrm>
            <a:off x="310094" y="2581590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2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2F7EF22-7A95-4EF3-9458-A3D32E6D57A7}"/>
              </a:ext>
            </a:extLst>
          </p:cNvPr>
          <p:cNvSpPr txBox="1">
            <a:spLocks/>
          </p:cNvSpPr>
          <p:nvPr/>
        </p:nvSpPr>
        <p:spPr>
          <a:xfrm>
            <a:off x="604191" y="2958699"/>
            <a:ext cx="4111541" cy="36204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17B1CB"/>
              </a:buClr>
              <a:buSzPct val="150000"/>
              <a:buNone/>
            </a:pPr>
            <a:r>
              <a:rPr lang="en-US" sz="1125" b="1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Favorites</a:t>
            </a:r>
            <a:r>
              <a:rPr lang="en-US" sz="1125" i="0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: </a:t>
            </a:r>
            <a:r>
              <a:rPr lang="en-US" sz="1125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Access</a:t>
            </a:r>
            <a:r>
              <a:rPr lang="en-US" sz="1125" i="0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 favorite “starred” pages in the system quickly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654136E-9A34-48FF-9724-D8CBEE8CD159}"/>
              </a:ext>
            </a:extLst>
          </p:cNvPr>
          <p:cNvSpPr/>
          <p:nvPr/>
        </p:nvSpPr>
        <p:spPr>
          <a:xfrm>
            <a:off x="310094" y="3026611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3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8D1A92C7-0E77-4CF7-B3E6-278FB68048C8}"/>
              </a:ext>
            </a:extLst>
          </p:cNvPr>
          <p:cNvSpPr txBox="1">
            <a:spLocks/>
          </p:cNvSpPr>
          <p:nvPr/>
        </p:nvSpPr>
        <p:spPr>
          <a:xfrm>
            <a:off x="641552" y="2463820"/>
            <a:ext cx="4111541" cy="264395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25" b="1" dirty="0">
                <a:latin typeface="Roboto Light" panose="02000000000000000000" pitchFamily="2" charset="0"/>
                <a:ea typeface="Roboto Light" panose="02000000000000000000" pitchFamily="2" charset="0"/>
              </a:rPr>
              <a:t>Home</a:t>
            </a:r>
            <a:r>
              <a:rPr lang="en-US" sz="1125" dirty="0">
                <a:latin typeface="Roboto Light" panose="02000000000000000000" pitchFamily="2" charset="0"/>
                <a:ea typeface="Roboto Light" panose="02000000000000000000" pitchFamily="2" charset="0"/>
              </a:rPr>
              <a:t>: Return to the Home Screen (or click the words “Finance and Operations” at the top)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F95879B1-A997-4364-BCE2-86C7A726CBE3}"/>
              </a:ext>
            </a:extLst>
          </p:cNvPr>
          <p:cNvSpPr txBox="1">
            <a:spLocks/>
          </p:cNvSpPr>
          <p:nvPr/>
        </p:nvSpPr>
        <p:spPr>
          <a:xfrm>
            <a:off x="609328" y="3427696"/>
            <a:ext cx="4111541" cy="36204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17B1CB"/>
              </a:buClr>
              <a:buSzPct val="150000"/>
              <a:buNone/>
            </a:pPr>
            <a:r>
              <a:rPr lang="en-US" sz="1125" b="1" i="0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Recent</a:t>
            </a:r>
            <a:r>
              <a:rPr lang="en-US" sz="1125" i="0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: </a:t>
            </a:r>
            <a:r>
              <a:rPr lang="en-US" sz="1125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Displays the 10 most recently accessed pages</a:t>
            </a:r>
            <a:endParaRPr lang="en-US" sz="1125" i="0" dirty="0">
              <a:solidFill>
                <a:srgbClr val="002B45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8EF10B7-17E4-4DFB-A1BB-243FDC6530E7}"/>
              </a:ext>
            </a:extLst>
          </p:cNvPr>
          <p:cNvSpPr/>
          <p:nvPr/>
        </p:nvSpPr>
        <p:spPr>
          <a:xfrm>
            <a:off x="310094" y="3450367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4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9BD09A27-5BCF-47EA-8552-3F9A85CF47E3}"/>
              </a:ext>
            </a:extLst>
          </p:cNvPr>
          <p:cNvSpPr txBox="1">
            <a:spLocks/>
          </p:cNvSpPr>
          <p:nvPr/>
        </p:nvSpPr>
        <p:spPr>
          <a:xfrm>
            <a:off x="604191" y="3825850"/>
            <a:ext cx="4111541" cy="36204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17B1CB"/>
              </a:buClr>
              <a:buSzPct val="150000"/>
              <a:buNone/>
            </a:pPr>
            <a:r>
              <a:rPr lang="en-US" sz="1125" b="1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Workspaces</a:t>
            </a:r>
            <a:r>
              <a:rPr lang="en-US" sz="1125" i="0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: Displays the set of workspaces the user has access to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23FA8A3-E4F3-4978-8578-CDD08E874CE2}"/>
              </a:ext>
            </a:extLst>
          </p:cNvPr>
          <p:cNvSpPr/>
          <p:nvPr/>
        </p:nvSpPr>
        <p:spPr>
          <a:xfrm>
            <a:off x="310094" y="3878853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5</a:t>
            </a:r>
          </a:p>
        </p:txBody>
      </p:sp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6310F1F5-0691-4642-B125-8A4B3F6322A5}"/>
              </a:ext>
            </a:extLst>
          </p:cNvPr>
          <p:cNvSpPr txBox="1">
            <a:spLocks/>
          </p:cNvSpPr>
          <p:nvPr/>
        </p:nvSpPr>
        <p:spPr>
          <a:xfrm>
            <a:off x="604191" y="4322954"/>
            <a:ext cx="4111541" cy="36204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17B1CB"/>
              </a:buClr>
              <a:buSzPct val="150000"/>
              <a:buNone/>
            </a:pPr>
            <a:r>
              <a:rPr lang="en-US" sz="1125" b="1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Modules</a:t>
            </a:r>
            <a:r>
              <a:rPr lang="en-US" sz="1125" i="0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: Displays the full list of all modules, each of which can be expanded to view all related forms and areas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0AD9505-FB23-49CD-9AED-F6BC16A13EDA}"/>
              </a:ext>
            </a:extLst>
          </p:cNvPr>
          <p:cNvSpPr/>
          <p:nvPr/>
        </p:nvSpPr>
        <p:spPr>
          <a:xfrm>
            <a:off x="310094" y="4345426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6</a:t>
            </a: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938A2161-08D4-4689-8444-181B29EE2970}"/>
              </a:ext>
            </a:extLst>
          </p:cNvPr>
          <p:cNvSpPr txBox="1">
            <a:spLocks/>
          </p:cNvSpPr>
          <p:nvPr/>
        </p:nvSpPr>
        <p:spPr>
          <a:xfrm>
            <a:off x="604191" y="4822318"/>
            <a:ext cx="4111541" cy="36204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68580" rIns="68580" bIns="6858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17B1CB"/>
              </a:buClr>
              <a:buSzPct val="150000"/>
              <a:buNone/>
            </a:pPr>
            <a:r>
              <a:rPr lang="en-US" sz="1125" b="1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Pin Icon</a:t>
            </a:r>
            <a:r>
              <a:rPr lang="en-US" sz="1125" dirty="0">
                <a:solidFill>
                  <a:srgbClr val="002B45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: Pin the Navigation pane to remain on the screen / not collapse as you navigate throughout the system</a:t>
            </a:r>
            <a:endParaRPr lang="en-US" sz="1125" i="0" dirty="0">
              <a:solidFill>
                <a:srgbClr val="002B45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5BE0E9C-9163-426D-9BD0-646C324330A0}"/>
              </a:ext>
            </a:extLst>
          </p:cNvPr>
          <p:cNvSpPr/>
          <p:nvPr/>
        </p:nvSpPr>
        <p:spPr>
          <a:xfrm>
            <a:off x="310094" y="4856407"/>
            <a:ext cx="205740" cy="207509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n-US" sz="1125" b="1" dirty="0">
                <a:solidFill>
                  <a:srgbClr val="27A9E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2540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2ADA1-5582-D748-8AAB-458488A31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t>14</a:t>
            </a:fld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A34734B-F361-C642-A238-74386B8A2D3F}"/>
              </a:ext>
            </a:extLst>
          </p:cNvPr>
          <p:cNvSpPr txBox="1">
            <a:spLocks/>
          </p:cNvSpPr>
          <p:nvPr/>
        </p:nvSpPr>
        <p:spPr>
          <a:xfrm>
            <a:off x="546653" y="1122865"/>
            <a:ext cx="8020879" cy="918207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>
                <a:solidFill>
                  <a:srgbClr val="006CB4"/>
                </a:solidFill>
                <a:latin typeface="Roboto" panose="02000000000000000000" pitchFamily="2" charset="0"/>
                <a:ea typeface="+mj-ea"/>
                <a:cs typeface="Roboto" panose="02000000000000000000" pitchFamily="2" charset="0"/>
              </a:defRPr>
            </a:lvl1pPr>
          </a:lstStyle>
          <a:p>
            <a:r>
              <a:rPr lang="en-US" sz="2550" dirty="0"/>
              <a:t>Basic Navigation</a:t>
            </a:r>
            <a:br>
              <a:rPr lang="en-US" sz="2550" dirty="0"/>
            </a:br>
            <a:r>
              <a:rPr lang="en-US" sz="2250" dirty="0">
                <a:solidFill>
                  <a:srgbClr val="728088"/>
                </a:solidFill>
              </a:rPr>
              <a:t>Workspaces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0BA47C-EFC0-452A-950C-53C729075E2B}"/>
              </a:ext>
            </a:extLst>
          </p:cNvPr>
          <p:cNvSpPr txBox="1"/>
          <p:nvPr/>
        </p:nvSpPr>
        <p:spPr>
          <a:xfrm>
            <a:off x="292663" y="4710295"/>
            <a:ext cx="85288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latin typeface="Roboto Light" panose="02000000000000000000" pitchFamily="2" charset="0"/>
                <a:ea typeface="Roboto Light" panose="02000000000000000000" pitchFamily="2" charset="0"/>
              </a:rPr>
              <a:t>D365 Finance and Operations is structured around the concepts of </a:t>
            </a:r>
            <a:r>
              <a:rPr lang="en-US" sz="1500" b="1" dirty="0">
                <a:latin typeface="Roboto Light" panose="02000000000000000000" pitchFamily="2" charset="0"/>
                <a:ea typeface="Roboto Light" panose="02000000000000000000" pitchFamily="2" charset="0"/>
              </a:rPr>
              <a:t>Workspaces. </a:t>
            </a:r>
          </a:p>
          <a:p>
            <a:pPr algn="ctr"/>
            <a:r>
              <a:rPr lang="en-US" sz="1500" b="0" i="0" dirty="0">
                <a:solidFill>
                  <a:srgbClr val="171717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Workspaces are activity-oriented pages where frequent tasks are stored.</a:t>
            </a:r>
            <a:r>
              <a:rPr lang="en-US" sz="1500" b="1" i="0" dirty="0">
                <a:solidFill>
                  <a:srgbClr val="171717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</a:p>
          <a:p>
            <a:pPr algn="ctr"/>
            <a:endParaRPr lang="en-US" sz="1500" b="1" i="0" dirty="0">
              <a:solidFill>
                <a:srgbClr val="171717"/>
              </a:solidFill>
              <a:effectLst/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algn="ctr"/>
            <a:r>
              <a:rPr lang="en-US" sz="1500" dirty="0">
                <a:latin typeface="Roboto Light" panose="02000000000000000000" pitchFamily="2" charset="0"/>
                <a:ea typeface="Roboto Light" panose="02000000000000000000" pitchFamily="2" charset="0"/>
              </a:rPr>
              <a:t>Administrators determine which workspaces users have access to for their specific role.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7760BA-0146-4E9D-AB70-3B85DBE06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80" y="2052381"/>
            <a:ext cx="8460685" cy="2547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868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2ADA1-5582-D748-8AAB-458488A31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t>15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F690F4-F605-4400-BACA-9D65C6C0D713}"/>
              </a:ext>
            </a:extLst>
          </p:cNvPr>
          <p:cNvSpPr txBox="1"/>
          <p:nvPr/>
        </p:nvSpPr>
        <p:spPr>
          <a:xfrm>
            <a:off x="365235" y="4205696"/>
            <a:ext cx="8176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Roboto Light" panose="02000000000000000000" pitchFamily="2" charset="0"/>
                <a:ea typeface="Roboto Light" panose="02000000000000000000" pitchFamily="2" charset="0"/>
              </a:rPr>
              <a:t>The </a:t>
            </a:r>
            <a:r>
              <a:rPr lang="en-US" sz="1800" b="1" dirty="0">
                <a:latin typeface="Roboto Light" panose="02000000000000000000" pitchFamily="2" charset="0"/>
                <a:ea typeface="Roboto Light" panose="02000000000000000000" pitchFamily="2" charset="0"/>
              </a:rPr>
              <a:t>Action pane</a:t>
            </a:r>
            <a:r>
              <a:rPr lang="en-US" sz="1800" dirty="0">
                <a:latin typeface="Roboto Light" panose="02000000000000000000" pitchFamily="2" charset="0"/>
                <a:ea typeface="Roboto Light" panose="02000000000000000000" pitchFamily="2" charset="0"/>
              </a:rPr>
              <a:t> is displayed when navigating to different pages or views within D365 F&amp;O.</a:t>
            </a:r>
          </a:p>
          <a:p>
            <a:pPr algn="ctr"/>
            <a:endParaRPr lang="en-US" sz="1800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algn="ctr"/>
            <a:r>
              <a:rPr lang="en-US" sz="1800" dirty="0">
                <a:latin typeface="Roboto Light" panose="02000000000000000000" pitchFamily="2" charset="0"/>
                <a:ea typeface="Roboto Light" panose="02000000000000000000" pitchFamily="2" charset="0"/>
              </a:rPr>
              <a:t>This toolbar contains the actions you can take on the specific page you are on.</a:t>
            </a: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E6DE76FA-D95A-47A8-872E-0358867C7EFC}"/>
              </a:ext>
            </a:extLst>
          </p:cNvPr>
          <p:cNvSpPr txBox="1">
            <a:spLocks/>
          </p:cNvSpPr>
          <p:nvPr/>
        </p:nvSpPr>
        <p:spPr>
          <a:xfrm>
            <a:off x="365235" y="1008478"/>
            <a:ext cx="8020879" cy="97088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>
                <a:solidFill>
                  <a:srgbClr val="006CB4"/>
                </a:solidFill>
                <a:latin typeface="Roboto" panose="02000000000000000000" pitchFamily="2" charset="0"/>
                <a:ea typeface="+mj-ea"/>
                <a:cs typeface="Roboto" panose="02000000000000000000" pitchFamily="2" charset="0"/>
              </a:defRPr>
            </a:lvl1pPr>
          </a:lstStyle>
          <a:p>
            <a:r>
              <a:rPr lang="en-US" sz="2550" dirty="0"/>
              <a:t>Basic Navigation</a:t>
            </a:r>
            <a:br>
              <a:rPr lang="en-US" sz="2550" dirty="0"/>
            </a:br>
            <a:r>
              <a:rPr lang="en-US" sz="2250" dirty="0">
                <a:solidFill>
                  <a:srgbClr val="728088"/>
                </a:solidFill>
              </a:rPr>
              <a:t>Action pane</a:t>
            </a:r>
            <a:endParaRPr lang="en-US" sz="22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232CA9-C354-4C76-9683-04767E1135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479"/>
          <a:stretch/>
        </p:blipFill>
        <p:spPr>
          <a:xfrm>
            <a:off x="472109" y="1979358"/>
            <a:ext cx="8119341" cy="1926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127CE3-9C2F-4C84-89FC-6C2AAF59102A}"/>
              </a:ext>
            </a:extLst>
          </p:cNvPr>
          <p:cNvSpPr/>
          <p:nvPr/>
        </p:nvSpPr>
        <p:spPr>
          <a:xfrm>
            <a:off x="747920" y="2239989"/>
            <a:ext cx="7518952" cy="33176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3433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24A32E93-A773-5742-8895-9BD3C6D63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F1A34617-7251-6148-B1AD-CE61BC80D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6653" y="1069232"/>
            <a:ext cx="8021240" cy="103874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>
                <a:solidFill>
                  <a:srgbClr val="006CB4"/>
                </a:solidFill>
                <a:latin typeface="Roboto" panose="02000000000000000000" pitchFamily="2" charset="0"/>
                <a:ea typeface="+mj-ea"/>
                <a:cs typeface="Roboto" panose="02000000000000000000" pitchFamily="2" charset="0"/>
              </a:defRPr>
            </a:lvl1pPr>
          </a:lstStyle>
          <a:p>
            <a:r>
              <a:rPr lang="en-US" sz="2475" dirty="0"/>
              <a:t>Basic Navigation</a:t>
            </a:r>
            <a:br>
              <a:rPr lang="en-US" dirty="0"/>
            </a:br>
            <a:r>
              <a:rPr lang="en-US" sz="2175" dirty="0">
                <a:solidFill>
                  <a:srgbClr val="728088"/>
                </a:solidFill>
              </a:rPr>
              <a:t>Add to Favorites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781491-9911-4C36-BF2E-09357551C750}"/>
              </a:ext>
            </a:extLst>
          </p:cNvPr>
          <p:cNvSpPr txBox="1"/>
          <p:nvPr/>
        </p:nvSpPr>
        <p:spPr>
          <a:xfrm>
            <a:off x="307571" y="4497590"/>
            <a:ext cx="8528858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/>
              <a:t>Favorites</a:t>
            </a:r>
            <a:r>
              <a:rPr lang="en-US" sz="1350" dirty="0"/>
              <a:t> are a way to create shortcuts to forms, reports, and inquiries. </a:t>
            </a:r>
          </a:p>
          <a:p>
            <a:pPr algn="ctr"/>
            <a:endParaRPr lang="en-US" sz="1500" b="1" i="0" dirty="0">
              <a:solidFill>
                <a:srgbClr val="171717"/>
              </a:solidFill>
              <a:effectLst/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78E652-0D47-48A6-BD5A-C446022C27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597"/>
          <a:stretch/>
        </p:blipFill>
        <p:spPr>
          <a:xfrm>
            <a:off x="536784" y="1961258"/>
            <a:ext cx="8040614" cy="2257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8EFB271-8B48-4CCE-AA6A-C61A158A824D}"/>
              </a:ext>
            </a:extLst>
          </p:cNvPr>
          <p:cNvSpPr/>
          <p:nvPr/>
        </p:nvSpPr>
        <p:spPr>
          <a:xfrm>
            <a:off x="477079" y="3145736"/>
            <a:ext cx="1244876" cy="11703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8C1A62-3439-4B36-BC2F-F59973835FD4}"/>
              </a:ext>
            </a:extLst>
          </p:cNvPr>
          <p:cNvSpPr/>
          <p:nvPr/>
        </p:nvSpPr>
        <p:spPr>
          <a:xfrm>
            <a:off x="4442792" y="2730778"/>
            <a:ext cx="546652" cy="33296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3" name="Graphic 12" descr="Cursor with solid fill">
            <a:extLst>
              <a:ext uri="{FF2B5EF4-FFF2-40B4-BE49-F238E27FC236}">
                <a16:creationId xmlns:a16="http://schemas.microsoft.com/office/drawing/2014/main" id="{65B75190-AAAC-458B-A239-47A26CDF5A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3877" y="2935307"/>
            <a:ext cx="332960" cy="33296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285DADA-6D72-41C2-8BF6-5D454AE2894D}"/>
              </a:ext>
            </a:extLst>
          </p:cNvPr>
          <p:cNvSpPr/>
          <p:nvPr/>
        </p:nvSpPr>
        <p:spPr>
          <a:xfrm>
            <a:off x="1791529" y="2256992"/>
            <a:ext cx="1100759" cy="20210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5271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2ADA1-5582-D748-8AAB-458488A31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t>17</a:t>
            </a:fld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B65682BF-FA94-4CFB-B490-5B7FACE45D0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6653" y="1069232"/>
            <a:ext cx="8021240" cy="103874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0" i="0" kern="1200">
                <a:solidFill>
                  <a:srgbClr val="006CB4"/>
                </a:solidFill>
                <a:latin typeface="Roboto" panose="02000000000000000000" pitchFamily="2" charset="0"/>
                <a:ea typeface="+mj-ea"/>
                <a:cs typeface="Roboto" panose="02000000000000000000" pitchFamily="2" charset="0"/>
              </a:defRPr>
            </a:lvl1pPr>
          </a:lstStyle>
          <a:p>
            <a:r>
              <a:rPr lang="en-US" sz="2475" dirty="0"/>
              <a:t>Basic Navigation</a:t>
            </a:r>
            <a:br>
              <a:rPr lang="en-US" dirty="0"/>
            </a:br>
            <a:r>
              <a:rPr lang="en-US" sz="2175" dirty="0">
                <a:solidFill>
                  <a:srgbClr val="728088"/>
                </a:solidFill>
              </a:rPr>
              <a:t>Forms &amp; Fields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29BD4C-4351-430E-B05C-86D103427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853" y="1278214"/>
            <a:ext cx="3478895" cy="4364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2CC4BF8-C516-447E-8C0C-BF04BAF7BEFE}"/>
              </a:ext>
            </a:extLst>
          </p:cNvPr>
          <p:cNvSpPr/>
          <p:nvPr/>
        </p:nvSpPr>
        <p:spPr>
          <a:xfrm>
            <a:off x="4944718" y="2584984"/>
            <a:ext cx="1033670" cy="36693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85AD03-D156-44F2-819A-C6A47DED1C40}"/>
              </a:ext>
            </a:extLst>
          </p:cNvPr>
          <p:cNvSpPr/>
          <p:nvPr/>
        </p:nvSpPr>
        <p:spPr>
          <a:xfrm>
            <a:off x="7923972" y="4769107"/>
            <a:ext cx="253448" cy="24083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F79292-C89E-408E-8F2F-4E95B332D191}"/>
              </a:ext>
            </a:extLst>
          </p:cNvPr>
          <p:cNvSpPr txBox="1"/>
          <p:nvPr/>
        </p:nvSpPr>
        <p:spPr>
          <a:xfrm>
            <a:off x="546652" y="2088094"/>
            <a:ext cx="3896140" cy="3670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dirty="0">
                <a:solidFill>
                  <a:srgbClr val="171717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Throughout D365 F&amp;O forms and fields are available for you to add information and save records. </a:t>
            </a:r>
          </a:p>
          <a:p>
            <a:pPr algn="l"/>
            <a:endParaRPr lang="en-US" sz="1800" dirty="0">
              <a:solidFill>
                <a:srgbClr val="171717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algn="l"/>
            <a:r>
              <a:rPr lang="en-US" sz="1800" b="1" i="0" dirty="0">
                <a:solidFill>
                  <a:srgbClr val="171717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Required Fields</a:t>
            </a:r>
            <a:r>
              <a:rPr lang="en-US" sz="1800" i="0" dirty="0">
                <a:solidFill>
                  <a:srgbClr val="171717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 are indicated by a red asterisk (*). These fields </a:t>
            </a:r>
            <a:r>
              <a:rPr lang="en-US" sz="1800" i="1" dirty="0">
                <a:solidFill>
                  <a:srgbClr val="171717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must</a:t>
            </a:r>
            <a:r>
              <a:rPr lang="en-US" sz="1800" dirty="0">
                <a:solidFill>
                  <a:srgbClr val="171717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 be filled out to save the record.</a:t>
            </a:r>
          </a:p>
          <a:p>
            <a:pPr algn="l"/>
            <a:endParaRPr lang="en-US" sz="1800" b="1" i="0" dirty="0">
              <a:solidFill>
                <a:srgbClr val="171717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r>
              <a:rPr lang="en-US" sz="1800" b="0" i="0" dirty="0">
                <a:solidFill>
                  <a:srgbClr val="171717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Many forms also contain </a:t>
            </a:r>
            <a:r>
              <a:rPr lang="en-US" sz="1800" b="0" i="0" dirty="0" err="1">
                <a:solidFill>
                  <a:srgbClr val="171717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FastTab</a:t>
            </a:r>
            <a:r>
              <a:rPr lang="en-US" sz="1800" b="0" i="0" dirty="0">
                <a:solidFill>
                  <a:srgbClr val="171717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 headers that can be collapsed or expanded to easily access or dismiss certain types of information.</a:t>
            </a:r>
          </a:p>
          <a:p>
            <a:pPr algn="l"/>
            <a:endParaRPr lang="en-US" sz="1800" b="1" i="0" dirty="0">
              <a:solidFill>
                <a:srgbClr val="171717"/>
              </a:solidFill>
              <a:effectLst/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94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F043F8-5086-3A48-9545-B53D1ABB0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2097C1-B7EB-8345-B4C8-64DF0F45D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Filtering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7E1DCD-C160-6E45-8948-3F4053A36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600899"/>
            <a:ext cx="3918502" cy="3656203"/>
          </a:xfrm>
        </p:spPr>
        <p:txBody>
          <a:bodyPr/>
          <a:lstStyle/>
          <a:p>
            <a:r>
              <a:rPr lang="en-US"/>
              <a:t>Quick Filter</a:t>
            </a:r>
          </a:p>
          <a:p>
            <a:pPr lvl="1"/>
            <a:r>
              <a:rPr lang="en-US"/>
              <a:t>Filter box to for quick filtering list pages</a:t>
            </a:r>
          </a:p>
          <a:p>
            <a:pPr lvl="1"/>
            <a:r>
              <a:rPr lang="en-US"/>
              <a:t>Common filter fields are available </a:t>
            </a:r>
          </a:p>
          <a:p>
            <a:pPr lvl="1"/>
            <a:r>
              <a:rPr lang="en-US"/>
              <a:t>Use can select which field to filter on</a:t>
            </a:r>
          </a:p>
          <a:p>
            <a:pPr lvl="1"/>
            <a:r>
              <a:rPr lang="en-US"/>
              <a:t>Press down arrow to change filter option</a:t>
            </a:r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9B793F9-6BC5-448D-8661-593ADC3183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312" y="3323360"/>
            <a:ext cx="1523145" cy="2166613"/>
          </a:xfrm>
          <a:prstGeom prst="rect">
            <a:avLst/>
          </a:prstGeom>
        </p:spPr>
      </p:pic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377A09E5-9CE9-8AEB-CC00-F60DF04C3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545" y="3045527"/>
            <a:ext cx="1871759" cy="2133710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7922CDE-76F0-BC7C-1866-AFF532F9F302}"/>
              </a:ext>
            </a:extLst>
          </p:cNvPr>
          <p:cNvSpPr txBox="1">
            <a:spLocks/>
          </p:cNvSpPr>
          <p:nvPr/>
        </p:nvSpPr>
        <p:spPr>
          <a:xfrm>
            <a:off x="5083531" y="1600899"/>
            <a:ext cx="3918502" cy="36562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Column Filter</a:t>
            </a:r>
          </a:p>
          <a:p>
            <a:pPr lvl="1"/>
            <a:r>
              <a:rPr lang="en-US" sz="1500"/>
              <a:t>Filter column heading </a:t>
            </a:r>
          </a:p>
          <a:p>
            <a:pPr lvl="1"/>
            <a:r>
              <a:rPr lang="en-US" sz="1500"/>
              <a:t>Select filleter criteria such as “begins with” or “contains” </a:t>
            </a:r>
          </a:p>
          <a:p>
            <a:pPr lvl="1"/>
            <a:r>
              <a:rPr lang="en-US" sz="1500"/>
              <a:t>Filters can be added to multiple columns</a:t>
            </a:r>
          </a:p>
        </p:txBody>
      </p:sp>
    </p:spTree>
    <p:extLst>
      <p:ext uri="{BB962C8B-B14F-4D97-AF65-F5344CB8AC3E}">
        <p14:creationId xmlns:p14="http://schemas.microsoft.com/office/powerpoint/2010/main" val="357725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F043F8-5086-3A48-9545-B53D1ABB0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2097C1-B7EB-8345-B4C8-64DF0F45D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Filtering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7E1DCD-C160-6E45-8948-3F4053A36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Filter Pane</a:t>
            </a:r>
          </a:p>
          <a:p>
            <a:pPr lvl="1"/>
            <a:r>
              <a:rPr lang="en-US"/>
              <a:t>Applies multiple filter criteria to list page</a:t>
            </a:r>
          </a:p>
          <a:p>
            <a:pPr lvl="1"/>
            <a:r>
              <a:rPr lang="en-US"/>
              <a:t>Users can select desire fields </a:t>
            </a:r>
          </a:p>
          <a:p>
            <a:pPr lvl="1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40EE56-98F9-5148-A1D5-467CD510465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/>
              <a:t>Advanced Filter</a:t>
            </a:r>
          </a:p>
          <a:p>
            <a:pPr lvl="1"/>
            <a:r>
              <a:rPr lang="en-US"/>
              <a:t>Allows users to filter on columns, not on the form; join additional data sources; sort by multiple columns;</a:t>
            </a:r>
          </a:p>
          <a:p>
            <a:pPr lvl="1"/>
            <a:endParaRPr lang="en-US"/>
          </a:p>
        </p:txBody>
      </p:sp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95E0F00-D459-40E1-7F0B-E76DB493D4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15" y="2852904"/>
            <a:ext cx="1683101" cy="2555564"/>
          </a:xfrm>
          <a:prstGeom prst="rect">
            <a:avLst/>
          </a:prstGeom>
        </p:spPr>
      </p:pic>
      <p:pic>
        <p:nvPicPr>
          <p:cNvPr id="12" name="Picture 11" descr="Table&#10;&#10;Description automatically generated">
            <a:extLst>
              <a:ext uri="{FF2B5EF4-FFF2-40B4-BE49-F238E27FC236}">
                <a16:creationId xmlns:a16="http://schemas.microsoft.com/office/drawing/2014/main" id="{865725E6-DF16-692C-57BE-F5F81B3BA8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254" y="2852903"/>
            <a:ext cx="4264757" cy="234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8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D83315-A665-831C-415B-7728B38C1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80267D-858A-CF78-8E5E-705A96BFD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Insert/Hide Columns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D5FEC9-41A2-A96E-3E7E-A29D4CBE1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Users can </a:t>
            </a:r>
            <a:r>
              <a:rPr lang="en-US" b="1" dirty="0"/>
              <a:t>insert or hide columns in any list view</a:t>
            </a:r>
            <a:r>
              <a:rPr lang="en-US" dirty="0"/>
              <a:t> to personalize their views, showing only the fields that are most relevant to their daily tasks.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32B1D6-B264-A5F9-AF89-BF95278AB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52" y="2754225"/>
            <a:ext cx="7918208" cy="227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0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51936-7851-E86D-FB8A-FC9C937D8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62B077-A8C8-C336-BA59-06490B1B5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05FB41-D23E-E390-C583-24263A350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view and Saved Views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66A9E9-1C23-F366-252D-E34076630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Filters can be saved as views for commonly used filter criteria</a:t>
            </a:r>
          </a:p>
          <a:p>
            <a:r>
              <a:rPr lang="en-US"/>
              <a:t>Views can be set as a default when the page is opened</a:t>
            </a:r>
          </a:p>
          <a:p>
            <a:r>
              <a:rPr lang="en-US"/>
              <a:t>Views can be updated, renamed, removed and shared with other users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BBAB9-86C0-1CA1-97F6-7AA5FF47B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86" y="2845702"/>
            <a:ext cx="2786514" cy="27206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B50BB7-864B-C1C8-7C4F-6D3DD9DEC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7276" y="2845702"/>
            <a:ext cx="4934239" cy="161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4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F14D1B5A-7DCC-BCF1-60E8-C833C6F89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3491948" cy="432395"/>
          </a:xfrm>
        </p:spPr>
        <p:txBody>
          <a:bodyPr>
            <a:normAutofit/>
          </a:bodyPr>
          <a:lstStyle/>
          <a:p>
            <a:r>
              <a:rPr lang="en-US" dirty="0"/>
              <a:t>Let’s Practice!</a:t>
            </a:r>
          </a:p>
        </p:txBody>
      </p:sp>
      <p:pic>
        <p:nvPicPr>
          <p:cNvPr id="7" name="Picture 6" descr="Worker typing on laptop">
            <a:extLst>
              <a:ext uri="{FF2B5EF4-FFF2-40B4-BE49-F238E27FC236}">
                <a16:creationId xmlns:a16="http://schemas.microsoft.com/office/drawing/2014/main" id="{7990E5DD-7E3B-463B-3A13-4C957C14C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r="19849" b="1"/>
          <a:stretch>
            <a:fillRect/>
          </a:stretch>
        </p:blipFill>
        <p:spPr>
          <a:xfrm>
            <a:off x="4271296" y="848810"/>
            <a:ext cx="4913480" cy="5168438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67900-1CA5-6145-91FE-F72B53531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22</a:t>
            </a:fld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17F64625-4FFD-299C-C9F0-861CE27A8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607344"/>
            <a:ext cx="4025348" cy="1282049"/>
          </a:xfrm>
        </p:spPr>
        <p:txBody>
          <a:bodyPr>
            <a:normAutofit/>
          </a:bodyPr>
          <a:lstStyle/>
          <a:p>
            <a:r>
              <a:rPr lang="en-US" dirty="0"/>
              <a:t>Basic Navigation &amp; Personalization</a:t>
            </a:r>
          </a:p>
          <a:p>
            <a:pPr lvl="1"/>
            <a:r>
              <a:rPr lang="en-US" dirty="0"/>
              <a:t>Add to Favorites</a:t>
            </a:r>
          </a:p>
          <a:p>
            <a:r>
              <a:rPr lang="en-US" dirty="0"/>
              <a:t>Create “My Vendors” view</a:t>
            </a:r>
          </a:p>
        </p:txBody>
      </p:sp>
    </p:spTree>
    <p:extLst>
      <p:ext uri="{BB962C8B-B14F-4D97-AF65-F5344CB8AC3E}">
        <p14:creationId xmlns:p14="http://schemas.microsoft.com/office/powerpoint/2010/main" val="205825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15B906-57FB-8735-B69E-9AA0F35B7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5D6CD3-73AC-A613-016C-7F03CA73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Office Integration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4518FB-81A6-ADAF-23E7-7B3889198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653222"/>
            <a:ext cx="3888782" cy="3924470"/>
          </a:xfrm>
        </p:spPr>
        <p:txBody>
          <a:bodyPr/>
          <a:lstStyle/>
          <a:p>
            <a:r>
              <a:rPr lang="en-US"/>
              <a:t>Export to Excel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171717"/>
                </a:solidFill>
                <a:effectLst/>
                <a:latin typeface="+mn-lt"/>
              </a:rPr>
              <a:t>The Export to Excel options are static exports of grid data.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171717"/>
                </a:solidFill>
                <a:effectLst/>
                <a:latin typeface="+mn-lt"/>
              </a:rPr>
              <a:t>Each one corresponds to a visible grid.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171717"/>
                </a:solidFill>
                <a:effectLst/>
                <a:latin typeface="+mn-lt"/>
              </a:rPr>
              <a:t>All the grid data for the current filter is placed into a workbook.</a:t>
            </a:r>
          </a:p>
          <a:p>
            <a:r>
              <a:rPr lang="en-US"/>
              <a:t>Open in Excel</a:t>
            </a:r>
          </a:p>
          <a:p>
            <a:pPr lvl="1"/>
            <a:r>
              <a:rPr lang="en-US"/>
              <a:t>The Open in Excel experiences utilize the Excel Add-in to facilitate refresh and publish.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78A3BC-6A74-3185-2CFF-E43F82B7B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341" y="1725833"/>
            <a:ext cx="2057399" cy="266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4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67599C-D625-5AE5-8FEB-ECB1CA9CD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FAA8FF-9012-B75B-2653-9D18C6B2D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Attachments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2F3E4F-4410-59AA-E20B-FE39BC3E7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607344"/>
            <a:ext cx="3944575" cy="3467821"/>
          </a:xfrm>
        </p:spPr>
        <p:txBody>
          <a:bodyPr/>
          <a:lstStyle/>
          <a:p>
            <a:r>
              <a:rPr lang="en-US" dirty="0"/>
              <a:t>Stores file attachments and notes for records</a:t>
            </a:r>
          </a:p>
          <a:p>
            <a:r>
              <a:rPr lang="en-US" dirty="0"/>
              <a:t>Attachment history can be enabled to maintain an audit of actions related to individual attachments and the user who preformed the action.</a:t>
            </a:r>
          </a:p>
          <a:p>
            <a:pPr lvl="1"/>
            <a:r>
              <a:rPr lang="en-US" dirty="0"/>
              <a:t>Actions include created, deleted, restored, or moved</a:t>
            </a:r>
          </a:p>
          <a:p>
            <a:r>
              <a:rPr lang="en-US" dirty="0"/>
              <a:t>Preview documents directly in D365 F&amp;SCM</a:t>
            </a:r>
          </a:p>
          <a:p>
            <a:r>
              <a:rPr lang="en-US" dirty="0"/>
              <a:t>Attachment recovery can be enabled to restore deleted items.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243CD6-BD8D-6897-FF2C-C9A453EA2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397" y="1252320"/>
            <a:ext cx="3696467" cy="439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48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BADBAF-31DA-2ADA-9688-DF0AB1E61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13C1A8-5653-ADEC-41DC-892BFBC1B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User Options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A5A8A6-EE0E-AEE5-596F-2648845D6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4" y="1717987"/>
            <a:ext cx="4771021" cy="3218438"/>
          </a:xfrm>
        </p:spPr>
        <p:txBody>
          <a:bodyPr/>
          <a:lstStyle/>
          <a:p>
            <a:r>
              <a:rPr lang="en-US" sz="1500" dirty="0"/>
              <a:t>System wide settings for the current user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500" b="1" i="0" dirty="0">
                <a:solidFill>
                  <a:srgbClr val="171717"/>
                </a:solidFill>
                <a:effectLst/>
                <a:latin typeface="+mn-lt"/>
              </a:rPr>
              <a:t>Visual</a:t>
            </a:r>
            <a:r>
              <a:rPr lang="en-US" sz="1500" b="0" i="0" dirty="0">
                <a:solidFill>
                  <a:srgbClr val="171717"/>
                </a:solidFill>
                <a:effectLst/>
                <a:latin typeface="+mn-lt"/>
              </a:rPr>
              <a:t> – Select a color theme and the default size of elements on pages.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500" b="1" i="0" dirty="0">
                <a:solidFill>
                  <a:srgbClr val="171717"/>
                </a:solidFill>
                <a:effectLst/>
                <a:latin typeface="+mn-lt"/>
              </a:rPr>
              <a:t>Preferences</a:t>
            </a:r>
            <a:r>
              <a:rPr lang="en-US" sz="1500" b="0" i="0" dirty="0">
                <a:solidFill>
                  <a:srgbClr val="171717"/>
                </a:solidFill>
                <a:effectLst/>
                <a:latin typeface="+mn-lt"/>
              </a:rPr>
              <a:t> – Select default values that are used every time that you open the system. Setting include: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b="0" i="0" dirty="0">
                <a:solidFill>
                  <a:srgbClr val="171717"/>
                </a:solidFill>
                <a:effectLst/>
                <a:latin typeface="+mn-lt"/>
              </a:rPr>
              <a:t>Default company, the initial page, and the default view/edit mode.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171717"/>
                </a:solidFill>
                <a:latin typeface="+mn-lt"/>
              </a:rPr>
              <a:t>L</a:t>
            </a:r>
            <a:r>
              <a:rPr lang="en-US" sz="1350" b="0" i="0" dirty="0">
                <a:solidFill>
                  <a:srgbClr val="171717"/>
                </a:solidFill>
                <a:effectLst/>
                <a:latin typeface="+mn-lt"/>
              </a:rPr>
              <a:t>anguage, the time zone, and date, time, and number formats. Finally, this tab includes several miscellaneous preferences that vary from release to release.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500" b="1" i="0" dirty="0">
                <a:solidFill>
                  <a:srgbClr val="171717"/>
                </a:solidFill>
                <a:effectLst/>
                <a:latin typeface="+mn-lt"/>
              </a:rPr>
              <a:t>Account</a:t>
            </a:r>
            <a:r>
              <a:rPr lang="en-US" sz="1500" b="0" i="0" dirty="0">
                <a:solidFill>
                  <a:srgbClr val="171717"/>
                </a:solidFill>
                <a:effectLst/>
                <a:latin typeface="+mn-lt"/>
              </a:rPr>
              <a:t> – View or adjust your user name and other account-related options.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500" b="1" i="0" dirty="0">
                <a:solidFill>
                  <a:srgbClr val="171717"/>
                </a:solidFill>
                <a:effectLst/>
                <a:latin typeface="+mn-lt"/>
              </a:rPr>
              <a:t>Workflow</a:t>
            </a:r>
            <a:r>
              <a:rPr lang="en-US" sz="1500" b="0" i="0" dirty="0">
                <a:solidFill>
                  <a:srgbClr val="171717"/>
                </a:solidFill>
                <a:effectLst/>
                <a:latin typeface="+mn-lt"/>
              </a:rPr>
              <a:t> – Select workflow-related options such as notifications and delegations.</a:t>
            </a:r>
          </a:p>
          <a:p>
            <a:endParaRPr lang="en-US" sz="15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2B05F5-D220-824B-D124-5B8E81C52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4076" y="1754360"/>
            <a:ext cx="4212829" cy="189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0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54D05-8FE5-49C9-4E47-2FC84BCCF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4F0BD-3BA3-B63A-4D73-E50BBA7E7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of Accounts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F8A0D4-23C4-2A09-EB99-DBD2B0BA6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2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D7CB4-E4FA-429B-385D-4DB6B7C90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E7609D-8FBF-3D35-DA83-4505D24F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37345C-96D9-3E7B-67F7-8B3503934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F&amp;SCM Chart of Accounts Structure – QRG2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583E4B-F105-D716-E290-64A2BF367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740109"/>
            <a:ext cx="6473580" cy="240836"/>
          </a:xfrm>
        </p:spPr>
        <p:txBody>
          <a:bodyPr/>
          <a:lstStyle/>
          <a:p>
            <a:r>
              <a:rPr lang="en-US" sz="1500"/>
              <a:t>FMIS</a:t>
            </a:r>
          </a:p>
          <a:p>
            <a:endParaRPr lang="en-US" sz="15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0FCD5D1-2165-6ABA-9C95-81E0ECD70939}"/>
              </a:ext>
            </a:extLst>
          </p:cNvPr>
          <p:cNvGraphicFramePr>
            <a:graphicFrameLocks noGrp="1"/>
          </p:cNvGraphicFramePr>
          <p:nvPr/>
        </p:nvGraphicFramePr>
        <p:xfrm>
          <a:off x="800600" y="1980944"/>
          <a:ext cx="5965685" cy="1065687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570848">
                  <a:extLst>
                    <a:ext uri="{9D8B030D-6E8A-4147-A177-3AD203B41FA5}">
                      <a16:colId xmlns:a16="http://schemas.microsoft.com/office/drawing/2014/main" val="959878383"/>
                    </a:ext>
                  </a:extLst>
                </a:gridCol>
                <a:gridCol w="1565795">
                  <a:extLst>
                    <a:ext uri="{9D8B030D-6E8A-4147-A177-3AD203B41FA5}">
                      <a16:colId xmlns:a16="http://schemas.microsoft.com/office/drawing/2014/main" val="1362224607"/>
                    </a:ext>
                  </a:extLst>
                </a:gridCol>
                <a:gridCol w="1384519">
                  <a:extLst>
                    <a:ext uri="{9D8B030D-6E8A-4147-A177-3AD203B41FA5}">
                      <a16:colId xmlns:a16="http://schemas.microsoft.com/office/drawing/2014/main" val="848358901"/>
                    </a:ext>
                  </a:extLst>
                </a:gridCol>
                <a:gridCol w="1444523">
                  <a:extLst>
                    <a:ext uri="{9D8B030D-6E8A-4147-A177-3AD203B41FA5}">
                      <a16:colId xmlns:a16="http://schemas.microsoft.com/office/drawing/2014/main" val="880961067"/>
                    </a:ext>
                  </a:extLst>
                </a:gridCol>
              </a:tblGrid>
              <a:tr h="16237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Company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Business Unit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Object Account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Subsidiary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175217364"/>
                  </a:ext>
                </a:extLst>
              </a:tr>
              <a:tr h="45165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8340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FHWA-NDOT FY23 PA-RFA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K231014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N609 Tuba City ‘23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dirty="0">
                          <a:effectLst/>
                          <a:latin typeface="+mn-lt"/>
                        </a:rPr>
                        <a:t>4130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dirty="0">
                          <a:effectLst/>
                          <a:latin typeface="+mn-lt"/>
                        </a:rPr>
                        <a:t>Office Supplies</a:t>
                      </a:r>
                      <a:endParaRPr lang="en-US" sz="9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 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735201111"/>
                  </a:ext>
                </a:extLst>
              </a:tr>
              <a:tr h="45165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10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General Fund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102002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Chinle Judicial District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3250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Lodging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dirty="0">
                          <a:effectLst/>
                          <a:latin typeface="+mn-lt"/>
                        </a:rPr>
                        <a:t> </a:t>
                      </a:r>
                      <a:endParaRPr lang="en-US" sz="9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9183850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2749686-7A4B-60DF-9621-57677687D89D}"/>
              </a:ext>
            </a:extLst>
          </p:cNvPr>
          <p:cNvSpPr txBox="1"/>
          <p:nvPr/>
        </p:nvSpPr>
        <p:spPr>
          <a:xfrm>
            <a:off x="546653" y="3148968"/>
            <a:ext cx="34068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/>
              <a:t>F&amp;SCM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201AD44-7F2C-8BAF-D3CC-BA9570F4B47D}"/>
              </a:ext>
            </a:extLst>
          </p:cNvPr>
          <p:cNvGraphicFramePr>
            <a:graphicFrameLocks noGrp="1"/>
          </p:cNvGraphicFramePr>
          <p:nvPr/>
        </p:nvGraphicFramePr>
        <p:xfrm>
          <a:off x="796413" y="3425968"/>
          <a:ext cx="7632290" cy="1669355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788261">
                  <a:extLst>
                    <a:ext uri="{9D8B030D-6E8A-4147-A177-3AD203B41FA5}">
                      <a16:colId xmlns:a16="http://schemas.microsoft.com/office/drawing/2014/main" val="1293507961"/>
                    </a:ext>
                  </a:extLst>
                </a:gridCol>
                <a:gridCol w="1030440">
                  <a:extLst>
                    <a:ext uri="{9D8B030D-6E8A-4147-A177-3AD203B41FA5}">
                      <a16:colId xmlns:a16="http://schemas.microsoft.com/office/drawing/2014/main" val="1819784813"/>
                    </a:ext>
                  </a:extLst>
                </a:gridCol>
                <a:gridCol w="1888871">
                  <a:extLst>
                    <a:ext uri="{9D8B030D-6E8A-4147-A177-3AD203B41FA5}">
                      <a16:colId xmlns:a16="http://schemas.microsoft.com/office/drawing/2014/main" val="1901183616"/>
                    </a:ext>
                  </a:extLst>
                </a:gridCol>
                <a:gridCol w="872160">
                  <a:extLst>
                    <a:ext uri="{9D8B030D-6E8A-4147-A177-3AD203B41FA5}">
                      <a16:colId xmlns:a16="http://schemas.microsoft.com/office/drawing/2014/main" val="3514375007"/>
                    </a:ext>
                  </a:extLst>
                </a:gridCol>
                <a:gridCol w="1019942">
                  <a:extLst>
                    <a:ext uri="{9D8B030D-6E8A-4147-A177-3AD203B41FA5}">
                      <a16:colId xmlns:a16="http://schemas.microsoft.com/office/drawing/2014/main" val="3736387364"/>
                    </a:ext>
                  </a:extLst>
                </a:gridCol>
                <a:gridCol w="724376">
                  <a:extLst>
                    <a:ext uri="{9D8B030D-6E8A-4147-A177-3AD203B41FA5}">
                      <a16:colId xmlns:a16="http://schemas.microsoft.com/office/drawing/2014/main" val="2963059249"/>
                    </a:ext>
                  </a:extLst>
                </a:gridCol>
                <a:gridCol w="1308240">
                  <a:extLst>
                    <a:ext uri="{9D8B030D-6E8A-4147-A177-3AD203B41FA5}">
                      <a16:colId xmlns:a16="http://schemas.microsoft.com/office/drawing/2014/main" val="1862168663"/>
                    </a:ext>
                  </a:extLst>
                </a:gridCol>
              </a:tblGrid>
              <a:tr h="38096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Main Account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(4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Department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(3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Award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(8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Project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(5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Location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(6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Fund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(1 char)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Division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(3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13661972"/>
                  </a:ext>
                </a:extLst>
              </a:tr>
              <a:tr h="60844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Supplies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DEPT OF ROADS - GF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20205011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20205;693JG42330000V600AZ0028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000000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Location specific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Special Revenue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DIVISION OF TRANSPORTATION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87452374"/>
                  </a:ext>
                </a:extLst>
              </a:tr>
              <a:tr h="67995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5110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Personal Travel Expenses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CHINLE JUDICIAL DISTRICT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NN100000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 Fund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00000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Project specific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122014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Chinle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Judicial Branch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2936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56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5A01E-1057-911F-89A0-E369FDBA0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46C066-4DC7-83AC-A1B7-823CB61E9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B9CE08-BB76-C85C-DEE5-E92E5E14B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F&amp;SCM Chart of Accounts Structure (cont’d)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8A5B98-165A-E091-EE91-B6C56860E94D}"/>
              </a:ext>
            </a:extLst>
          </p:cNvPr>
          <p:cNvSpPr txBox="1"/>
          <p:nvPr/>
        </p:nvSpPr>
        <p:spPr>
          <a:xfrm>
            <a:off x="546653" y="3148968"/>
            <a:ext cx="34068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/>
              <a:t>F&amp;SCM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E417DDB8-B3BA-EA97-587A-33449057970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6240" y="1523824"/>
          <a:ext cx="7948831" cy="4135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304">
                  <a:extLst>
                    <a:ext uri="{9D8B030D-6E8A-4147-A177-3AD203B41FA5}">
                      <a16:colId xmlns:a16="http://schemas.microsoft.com/office/drawing/2014/main" val="3117614267"/>
                    </a:ext>
                  </a:extLst>
                </a:gridCol>
                <a:gridCol w="6556527">
                  <a:extLst>
                    <a:ext uri="{9D8B030D-6E8A-4147-A177-3AD203B41FA5}">
                      <a16:colId xmlns:a16="http://schemas.microsoft.com/office/drawing/2014/main" val="3881803457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r>
                        <a:rPr lang="en-US" sz="900"/>
                        <a:t>Financial Dimension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03226562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r>
                        <a:rPr lang="en-US" sz="900"/>
                        <a:t>Main account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Assets = 1xxx</a:t>
                      </a:r>
                    </a:p>
                    <a:p>
                      <a:r>
                        <a:rPr lang="en-US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Liabilities = 2xxx</a:t>
                      </a:r>
                    </a:p>
                    <a:p>
                      <a:r>
                        <a:rPr lang="en-US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Equities = 3xxx</a:t>
                      </a:r>
                    </a:p>
                    <a:p>
                      <a:r>
                        <a:rPr lang="en-US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Revenues = 4xxx</a:t>
                      </a:r>
                    </a:p>
                    <a:p>
                      <a:r>
                        <a:rPr lang="en-US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Expenses = 5xxx to 8xxx</a:t>
                      </a:r>
                      <a:endParaRPr lang="en-US" sz="9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865066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r>
                        <a:rPr lang="en-US" sz="900"/>
                        <a:t>Department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Same as legacy.  However, a reclassification was done since not all legacy departments were true departments (programs).  </a:t>
                      </a:r>
                    </a:p>
                    <a:p>
                      <a:r>
                        <a:rPr lang="en-US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r>
                        <a:rPr lang="en-US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Note:  Use specific department number when entering transactions.</a:t>
                      </a:r>
                    </a:p>
                    <a:p>
                      <a:r>
                        <a:rPr lang="en-US" sz="9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Value of "000" (non-dept specific) typically used for balance sheet entries or special circumstances.</a:t>
                      </a:r>
                      <a:endParaRPr lang="en-US" sz="9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59416378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r>
                        <a:rPr lang="en-US" sz="900"/>
                        <a:t>Award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Awards are the result of Grants from sources that include:</a:t>
                      </a:r>
                    </a:p>
                    <a:p>
                      <a:r>
                        <a:rPr lang="en-US" sz="900"/>
                        <a:t>- Federal Govt</a:t>
                      </a:r>
                    </a:p>
                    <a:p>
                      <a:r>
                        <a:rPr lang="en-US" sz="900"/>
                        <a:t>- States including NM, AZ, UT along with other sources</a:t>
                      </a:r>
                    </a:p>
                    <a:p>
                      <a:r>
                        <a:rPr lang="en-US" sz="900"/>
                        <a:t>- </a:t>
                      </a:r>
                      <a:r>
                        <a:rPr lang="en-US" sz="900" err="1"/>
                        <a:t>Sihasin</a:t>
                      </a:r>
                      <a:r>
                        <a:rPr lang="en-US" sz="900"/>
                        <a:t> Business Units</a:t>
                      </a:r>
                    </a:p>
                    <a:p>
                      <a:r>
                        <a:rPr lang="en-US" sz="900"/>
                        <a:t>- Some Funds (Permanent, Other Govt, Proprietary, Fiduciary &amp; GASB 34)</a:t>
                      </a:r>
                    </a:p>
                    <a:p>
                      <a:endParaRPr lang="en-US" sz="9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32384312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r>
                        <a:rPr lang="en-US" sz="900"/>
                        <a:t>Project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All 'C' and 'N' Business Units have been created as Projects.</a:t>
                      </a:r>
                    </a:p>
                    <a:p>
                      <a:endParaRPr lang="en-US" sz="900"/>
                    </a:p>
                    <a:p>
                      <a:r>
                        <a:rPr lang="en-US" sz="900"/>
                        <a:t>Note:  Use 00000 for non-project specific entries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9285812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900"/>
                        <a:t>Location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Location values were created based on agency, district, and chapter names found in the Department descriptions.</a:t>
                      </a:r>
                    </a:p>
                    <a:p>
                      <a:r>
                        <a:rPr lang="en-US" sz="900"/>
                        <a:t>ADDCCC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6962948"/>
                  </a:ext>
                </a:extLst>
              </a:tr>
              <a:tr h="421717">
                <a:tc>
                  <a:txBody>
                    <a:bodyPr/>
                    <a:lstStyle/>
                    <a:p>
                      <a:r>
                        <a:rPr lang="en-US" sz="900"/>
                        <a:t>Fund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Derived from Award. </a:t>
                      </a:r>
                    </a:p>
                    <a:p>
                      <a:r>
                        <a:rPr lang="en-US" sz="900"/>
                        <a:t>Note:  User does not need to specify fund as it will be automatically determined from the award.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78771970"/>
                  </a:ext>
                </a:extLst>
              </a:tr>
              <a:tr h="421717">
                <a:tc>
                  <a:txBody>
                    <a:bodyPr/>
                    <a:lstStyle/>
                    <a:p>
                      <a:r>
                        <a:rPr lang="en-US" sz="900"/>
                        <a:t>Division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900"/>
                        <a:t>Derived from Department. </a:t>
                      </a:r>
                    </a:p>
                    <a:p>
                      <a:r>
                        <a:rPr lang="en-US" sz="900"/>
                        <a:t>Note:  User does not need to specify division as it will be automatically determined from the department.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8010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606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A123AF-4135-C699-7C60-51E66E51F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674B3F-B5A3-AFF5-ED84-4DC6142C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Account Structure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30567-3EA6-316E-F1AE-86A1CA416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533733"/>
            <a:ext cx="7811535" cy="3556886"/>
          </a:xfrm>
        </p:spPr>
        <p:txBody>
          <a:bodyPr/>
          <a:lstStyle/>
          <a:p>
            <a:r>
              <a:rPr lang="en-US" sz="1050"/>
              <a:t>Account structures use the main account and financial dimensions to create a set of rules that determine the order and values used when entering the account number. </a:t>
            </a:r>
          </a:p>
          <a:p>
            <a:r>
              <a:rPr lang="en-US" sz="1050"/>
              <a:t>You can set up as many account structures as you need for your business. </a:t>
            </a:r>
          </a:p>
          <a:p>
            <a:r>
              <a:rPr lang="en-US" sz="1050"/>
              <a:t>The account structures are assigned to a company’s ledger setup, so they can be shared.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058DD5-288E-97E2-2E2F-0D545DF55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74" y="2448791"/>
            <a:ext cx="5869814" cy="6001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6D7C882-293B-605E-2C42-F054A3FC0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75" y="3260365"/>
            <a:ext cx="5955546" cy="9944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3B6854A-F3B9-52E8-8BBA-710A83261B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375" y="4360750"/>
            <a:ext cx="8401778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5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94080-EC83-337C-C6BE-FD35456EC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1D2AE0-5459-FBA1-C67A-834E5EC91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89F804-5BA6-80CF-2CAC-0EFE84C18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Posting Works in D365 F&amp;SCM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9BC6437-5F78-6BD7-2CBE-5FFE64F0D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048211" cy="2150729"/>
          </a:xfrm>
        </p:spPr>
        <p:txBody>
          <a:bodyPr/>
          <a:lstStyle/>
          <a:p>
            <a:pPr lvl="0"/>
            <a:r>
              <a:rPr lang="en-US" dirty="0"/>
              <a:t>D365 requires a full account string for every transaction to post to the ledger.</a:t>
            </a:r>
          </a:p>
          <a:p>
            <a:pPr lvl="1"/>
            <a:r>
              <a:rPr lang="en-US" dirty="0"/>
              <a:t>A full account string = Main Account + Financial Dimensions.</a:t>
            </a:r>
          </a:p>
          <a:p>
            <a:pPr lvl="0"/>
            <a:r>
              <a:rPr lang="en-US" dirty="0"/>
              <a:t>Where the pieces come from:</a:t>
            </a:r>
          </a:p>
          <a:p>
            <a:pPr lvl="1"/>
            <a:r>
              <a:rPr lang="en-US" dirty="0"/>
              <a:t>Main Account → comes from the Procurement category.</a:t>
            </a:r>
          </a:p>
          <a:p>
            <a:pPr lvl="1"/>
            <a:r>
              <a:rPr lang="en-US" dirty="0"/>
              <a:t>Financial Dimensions → usually manually entered.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C5D6EB-9F71-274B-67D7-9AE6107C8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" y="3429001"/>
            <a:ext cx="7569000" cy="197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15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0765CE-063A-652B-63F9-5E38E23CC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52BDE4-67A4-3F3E-4497-F7D2AF40D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Award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B68726B-EF9E-6251-C1E4-D422576DDC7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46653" y="1607343"/>
          <a:ext cx="7763196" cy="3319936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590996">
                  <a:extLst>
                    <a:ext uri="{9D8B030D-6E8A-4147-A177-3AD203B41FA5}">
                      <a16:colId xmlns:a16="http://schemas.microsoft.com/office/drawing/2014/main" val="4245862596"/>
                    </a:ext>
                  </a:extLst>
                </a:gridCol>
                <a:gridCol w="1976285">
                  <a:extLst>
                    <a:ext uri="{9D8B030D-6E8A-4147-A177-3AD203B41FA5}">
                      <a16:colId xmlns:a16="http://schemas.microsoft.com/office/drawing/2014/main" val="1324721891"/>
                    </a:ext>
                  </a:extLst>
                </a:gridCol>
                <a:gridCol w="4195915">
                  <a:extLst>
                    <a:ext uri="{9D8B030D-6E8A-4147-A177-3AD203B41FA5}">
                      <a16:colId xmlns:a16="http://schemas.microsoft.com/office/drawing/2014/main" val="2121486849"/>
                    </a:ext>
                  </a:extLst>
                </a:gridCol>
              </a:tblGrid>
              <a:tr h="188259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Award Number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Description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Usage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478350317"/>
                  </a:ext>
                </a:extLst>
              </a:tr>
              <a:tr h="256779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NN100000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Times New Roman" panose="02020603050405020304" pitchFamily="18" charset="0"/>
                        </a:rPr>
                        <a:t>General Fund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 Fund 1 (General Fund)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308579358"/>
                  </a:ext>
                </a:extLst>
              </a:tr>
              <a:tr h="26047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10000000 to 99999999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e.g.  20205;DTFH69-18-H-00028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 Fund 2 (Special Revenue); formerly BU's beginning with K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065619434"/>
                  </a:ext>
                </a:extLst>
              </a:tr>
              <a:tr h="23094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ARIZ0001 to ARIZ9999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e.g.  ARIZ;YH4-0008-02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 Arizona awards – Fund 2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053618253"/>
                  </a:ext>
                </a:extLst>
              </a:tr>
              <a:tr h="245498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NMEX0001 to NMEX9999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e.g. NMEX;ZD9576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 New Mexico awards – Fund 2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560760973"/>
                  </a:ext>
                </a:extLst>
              </a:tr>
              <a:tr h="24939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UTAH0001 to UTAH9999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e.g.  UTAH;UT-230630650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 Utah awards – Fund 2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263204672"/>
                  </a:ext>
                </a:extLst>
              </a:tr>
              <a:tr h="27316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OTHR0001 to OTHR9999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e.g.  OTHR;TNC 12152020-01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 Other awards – Fund 2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951649984"/>
                  </a:ext>
                </a:extLst>
              </a:tr>
              <a:tr h="2641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NN300000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NN3;Permanent Fund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 Fund 3 (Permanent Funds); formerly BU's beginning with 3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549526248"/>
                  </a:ext>
                </a:extLst>
              </a:tr>
              <a:tr h="256778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NN400000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NN4;Other Governmental Funds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 Fund 4 (Other Govt Funds); formerly BU's beginning with 4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868792063"/>
                  </a:ext>
                </a:extLst>
              </a:tr>
              <a:tr h="301074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NN500000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NN5;Proprietary Funds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 Fund 5 (Proprietary Funds); formerly BU's beginning with 5, 6, 8 &amp; 9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159307620"/>
                  </a:ext>
                </a:extLst>
              </a:tr>
              <a:tr h="265778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NN600000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NN6;Fiduciary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 Fund 6 (Fiduciary Funds); formerly BU's beginning with 7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7344018"/>
                  </a:ext>
                </a:extLst>
              </a:tr>
              <a:tr h="25332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NN700000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NN7;Sihasin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 Fund 7 (</a:t>
                      </a:r>
                      <a:r>
                        <a:rPr lang="en-US" sz="900" b="0" err="1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Sihasin</a:t>
                      </a: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 Funds)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19821798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NN900000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NN9;GASB 34</a:t>
                      </a: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For Fund 9 (GASB 34 Funds)</a:t>
                      </a:r>
                    </a:p>
                    <a:p>
                      <a:pPr marL="0" marR="0">
                        <a:buNone/>
                      </a:pPr>
                      <a:endParaRPr lang="en-US" sz="900" b="0">
                        <a:effectLst/>
                        <a:latin typeface="Roboto" panose="02000000000000000000" pitchFamily="2" charset="0"/>
                        <a:ea typeface="Roboto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672393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598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65CB143-40DD-8056-08BD-3625B7A26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ctr"/>
          <a:lstStyle/>
          <a:p>
            <a:r>
              <a:rPr lang="en-US" dirty="0">
                <a:latin typeface="Roboto"/>
                <a:ea typeface="Roboto"/>
                <a:cs typeface="Roboto"/>
              </a:rPr>
              <a:t>Procurement and Sourcing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CE37CD-D767-DFB1-B365-839883CD0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2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52E1D8-020A-4928-303E-F32E4E71E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33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D2D245-538D-1B3A-47EF-BA68287C5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>
            <a:normAutofit fontScale="90000"/>
          </a:bodyPr>
          <a:lstStyle/>
          <a:p>
            <a:r>
              <a:rPr lang="en-US" dirty="0"/>
              <a:t>Procurement &amp; Sourcing</a:t>
            </a:r>
            <a:br>
              <a:rPr lang="en-US" sz="1200" b="1" dirty="0"/>
            </a:br>
            <a:endParaRPr lang="en-US" sz="1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44A181-CA5D-C5D8-3AC4-A2B66497E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485" y="1733186"/>
            <a:ext cx="3918502" cy="365620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Vendor records are created and maintained in Procurement module and in the Accounts Payable Module.</a:t>
            </a:r>
          </a:p>
          <a:p>
            <a:pPr lvl="0"/>
            <a:r>
              <a:rPr lang="en-US" dirty="0"/>
              <a:t>The Procurement module is used to manage the relationships of vendors and categories and items. </a:t>
            </a:r>
          </a:p>
          <a:p>
            <a:pPr lvl="0"/>
            <a:r>
              <a:rPr lang="en-US" dirty="0"/>
              <a:t>Requisitions will typically be the starting point for a procurement transaction progressing through to the point of the purchase order and the receipt of goods. 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1A2B1C-5237-8EBB-818F-BBB24AC58C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79" y="2791653"/>
            <a:ext cx="4617954" cy="24821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149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CF6A6F-B72F-C112-AD90-150533AEC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34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0B5920-E527-A1C5-CF94-1C4019842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>
            <a:normAutofit/>
          </a:bodyPr>
          <a:lstStyle/>
          <a:p>
            <a:r>
              <a:rPr lang="en-US" dirty="0"/>
              <a:t>Vendor Information (Inquiry Only)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FC6606-12D1-9A49-C13B-EF621C70F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3918502" cy="3656203"/>
          </a:xfrm>
        </p:spPr>
        <p:txBody>
          <a:bodyPr>
            <a:normAutofit/>
          </a:bodyPr>
          <a:lstStyle/>
          <a:p>
            <a:r>
              <a:rPr lang="en-US" sz="1650" dirty="0"/>
              <a:t>Vendor records are created and maintained in Procurement module and in the Accounts Payable Module.</a:t>
            </a:r>
          </a:p>
          <a:p>
            <a:pPr lvl="0"/>
            <a:r>
              <a:rPr lang="en-US" sz="1650" b="1" dirty="0"/>
              <a:t>Vendor record includes</a:t>
            </a:r>
            <a:r>
              <a:rPr lang="en-US" sz="1650" dirty="0"/>
              <a:t>:</a:t>
            </a:r>
          </a:p>
          <a:p>
            <a:pPr lvl="1"/>
            <a:r>
              <a:rPr lang="en-US" sz="1650" dirty="0"/>
              <a:t>Vendor number &amp; name</a:t>
            </a:r>
          </a:p>
          <a:p>
            <a:pPr lvl="1"/>
            <a:r>
              <a:rPr lang="en-US" sz="1650" dirty="0"/>
              <a:t>Contact information</a:t>
            </a:r>
          </a:p>
          <a:p>
            <a:pPr lvl="1"/>
            <a:r>
              <a:rPr lang="en-US" sz="1650" dirty="0"/>
              <a:t>Payment terms</a:t>
            </a:r>
          </a:p>
          <a:p>
            <a:pPr lvl="1"/>
            <a:r>
              <a:rPr lang="en-US" sz="1650" dirty="0"/>
              <a:t>Method of payment</a:t>
            </a:r>
          </a:p>
          <a:p>
            <a:pPr lvl="1"/>
            <a:r>
              <a:rPr lang="en-US" sz="1650" dirty="0"/>
              <a:t>Bank information</a:t>
            </a:r>
          </a:p>
          <a:p>
            <a:pPr lvl="0"/>
            <a:r>
              <a:rPr lang="en-US" sz="1650" b="1" dirty="0"/>
              <a:t>Vendor Inquiries</a:t>
            </a:r>
            <a:r>
              <a:rPr lang="en-US" sz="1650" dirty="0"/>
              <a:t>:</a:t>
            </a:r>
          </a:p>
          <a:p>
            <a:pPr lvl="1"/>
            <a:r>
              <a:rPr lang="en-US" sz="1650" dirty="0"/>
              <a:t>View </a:t>
            </a:r>
            <a:r>
              <a:rPr lang="en-US" sz="1650" b="1" dirty="0"/>
              <a:t>Purchase Orders and receipts</a:t>
            </a:r>
            <a:r>
              <a:rPr lang="en-US" sz="1650" dirty="0"/>
              <a:t> (outstanding invoices)</a:t>
            </a:r>
          </a:p>
          <a:p>
            <a:endParaRPr lang="en-US" sz="16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A179D6-5F07-10E4-720D-DAF835503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693" y="2256665"/>
            <a:ext cx="4689340" cy="23446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063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5A8422-4238-21B2-55DF-778CDCFB4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D24BF2-4243-969B-DF2C-626924C23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Procurement Categories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C878E1-5BD2-8741-4418-33FC0B62E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Procurement categories</a:t>
            </a:r>
            <a:r>
              <a:rPr lang="en-US" dirty="0"/>
              <a:t> are used to classify goods and services purchased through requisitions and purchase orders. They provide structure for approvals, reporting, and accounting.</a:t>
            </a:r>
            <a:r>
              <a:rPr lang="en-US" b="1" dirty="0"/>
              <a:t> Inventory Posting Profiles </a:t>
            </a:r>
            <a:r>
              <a:rPr lang="en-US" dirty="0"/>
              <a:t>link procurement categories to </a:t>
            </a:r>
            <a:r>
              <a:rPr lang="en-US" b="1" dirty="0"/>
              <a:t>main accounts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D11542-C5BB-1A04-A9C5-017644595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3026552"/>
            <a:ext cx="7447446" cy="246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0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175FD1-1F6C-A012-B30B-45A3B4AB8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E3B0B5-AE23-39C2-D06E-4499EFDF3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NN purchasing policies </a:t>
            </a:r>
            <a:br>
              <a:rPr lang="en-US" b="1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7931A-B751-1B2C-5081-8FAFB737E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Procurement categories are </a:t>
            </a:r>
            <a:r>
              <a:rPr lang="en-US" b="1" dirty="0"/>
              <a:t>allowed for all vendors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Category matching policy: </a:t>
            </a:r>
            <a:r>
              <a:rPr lang="en-US" b="1" dirty="0"/>
              <a:t>Three-way matching</a:t>
            </a:r>
            <a:endParaRPr lang="en-US" dirty="0"/>
          </a:p>
          <a:p>
            <a:pPr lvl="1"/>
            <a:r>
              <a:rPr lang="en-US" dirty="0"/>
              <a:t>Accrue purchase expenses on receipt. </a:t>
            </a:r>
          </a:p>
          <a:p>
            <a:pPr lvl="1"/>
            <a:r>
              <a:rPr lang="en-US" dirty="0"/>
              <a:t>Business reason is required.</a:t>
            </a:r>
          </a:p>
          <a:p>
            <a:pPr lvl="1"/>
            <a:r>
              <a:rPr lang="en-US" dirty="0"/>
              <a:t>Requisition purpose rules</a:t>
            </a:r>
          </a:p>
          <a:p>
            <a:pPr lvl="1"/>
            <a:r>
              <a:rPr lang="en-US" dirty="0"/>
              <a:t>Approved purchase requisition automatically creates a purchase order.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83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0DE05C-6184-8E90-43CC-3AAD341D8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46A29D-0A95-BD4E-CEC7-CCF8CE02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Reason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7C9BF-EF2C-F29D-F40B-38CB44CE1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600899"/>
            <a:ext cx="8048211" cy="3656203"/>
          </a:xfrm>
        </p:spPr>
        <p:txBody>
          <a:bodyPr/>
          <a:lstStyle/>
          <a:p>
            <a:pPr lvl="0"/>
            <a:r>
              <a:rPr lang="en-US" sz="1500" dirty="0"/>
              <a:t>The Business Reason provides justification for the purchase and ensures compliance with policy.</a:t>
            </a:r>
          </a:p>
          <a:p>
            <a:pPr lvl="0"/>
            <a:r>
              <a:rPr lang="en-US" sz="1500" dirty="0"/>
              <a:t>Most importantly, the business reason determines which </a:t>
            </a:r>
            <a:r>
              <a:rPr lang="en-US" sz="1500" b="1" dirty="0"/>
              <a:t>approval workflow process the requisition follows</a:t>
            </a:r>
            <a:r>
              <a:rPr lang="en-US" sz="1500" dirty="0"/>
              <a:t>.</a:t>
            </a:r>
          </a:p>
          <a:p>
            <a:pPr lvl="0"/>
            <a:r>
              <a:rPr lang="en-US" sz="1500" dirty="0"/>
              <a:t>Without a valid business reason, the requisition cannot be submitted for approval.</a:t>
            </a:r>
          </a:p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E8C300E-B205-4F38-CE80-397105056C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360164"/>
              </p:ext>
            </p:extLst>
          </p:nvPr>
        </p:nvGraphicFramePr>
        <p:xfrm>
          <a:off x="2428175" y="3085197"/>
          <a:ext cx="5793244" cy="2798375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1375248">
                  <a:extLst>
                    <a:ext uri="{9D8B030D-6E8A-4147-A177-3AD203B41FA5}">
                      <a16:colId xmlns:a16="http://schemas.microsoft.com/office/drawing/2014/main" val="2602588667"/>
                    </a:ext>
                  </a:extLst>
                </a:gridCol>
                <a:gridCol w="2659688">
                  <a:extLst>
                    <a:ext uri="{9D8B030D-6E8A-4147-A177-3AD203B41FA5}">
                      <a16:colId xmlns:a16="http://schemas.microsoft.com/office/drawing/2014/main" val="2509942769"/>
                    </a:ext>
                  </a:extLst>
                </a:gridCol>
                <a:gridCol w="1758308">
                  <a:extLst>
                    <a:ext uri="{9D8B030D-6E8A-4147-A177-3AD203B41FA5}">
                      <a16:colId xmlns:a16="http://schemas.microsoft.com/office/drawing/2014/main" val="3158748397"/>
                    </a:ext>
                  </a:extLst>
                </a:gridCol>
              </a:tblGrid>
              <a:tr h="2390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b="1" dirty="0"/>
                        <a:t>Type</a:t>
                      </a:r>
                      <a:endParaRPr lang="en-US" sz="800" dirty="0"/>
                    </a:p>
                  </a:txBody>
                  <a:tcPr marL="41084" marR="41084" marT="20542" marB="205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b="1"/>
                        <a:t>Description</a:t>
                      </a:r>
                      <a:endParaRPr lang="en-US" sz="800"/>
                    </a:p>
                  </a:txBody>
                  <a:tcPr marL="41084" marR="41084" marT="20542" marB="205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b="1"/>
                        <a:t>Examples</a:t>
                      </a:r>
                      <a:endParaRPr lang="en-US" sz="800"/>
                    </a:p>
                  </a:txBody>
                  <a:tcPr marL="41084" marR="41084" marT="20542" marB="20542" anchor="ctr"/>
                </a:tc>
                <a:extLst>
                  <a:ext uri="{0D108BD9-81ED-4DB2-BD59-A6C34878D82A}">
                    <a16:rowId xmlns:a16="http://schemas.microsoft.com/office/drawing/2014/main" val="2243024746"/>
                  </a:ext>
                </a:extLst>
              </a:tr>
              <a:tr h="4107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b="1"/>
                        <a:t>General Purchases (Goods/Supplies)</a:t>
                      </a:r>
                      <a:endParaRPr lang="en-US" sz="800"/>
                    </a:p>
                  </a:txBody>
                  <a:tcPr marL="41084" marR="41084" marT="20542" marB="205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dirty="0"/>
                        <a:t>Buying physical goods and materials needed to run operations.</a:t>
                      </a:r>
                    </a:p>
                  </a:txBody>
                  <a:tcPr marL="41084" marR="41084" marT="20542" marB="205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/>
                        <a:t>Office supplies, groceries, equipment, fuel.</a:t>
                      </a:r>
                    </a:p>
                  </a:txBody>
                  <a:tcPr marL="41084" marR="41084" marT="20542" marB="20542" anchor="ctr"/>
                </a:tc>
                <a:extLst>
                  <a:ext uri="{0D108BD9-81ED-4DB2-BD59-A6C34878D82A}">
                    <a16:rowId xmlns:a16="http://schemas.microsoft.com/office/drawing/2014/main" val="464342197"/>
                  </a:ext>
                </a:extLst>
              </a:tr>
              <a:tr h="5433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b="1" dirty="0"/>
                        <a:t>Contracts</a:t>
                      </a:r>
                      <a:endParaRPr lang="en-US" sz="800" dirty="0"/>
                    </a:p>
                  </a:txBody>
                  <a:tcPr marL="41084" marR="41084" marT="20542" marB="205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dirty="0"/>
                        <a:t>Paying for services provided by an external vendor under a contract. This includes Leases.</a:t>
                      </a:r>
                    </a:p>
                  </a:txBody>
                  <a:tcPr marL="41084" marR="41084" marT="20542" marB="205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dirty="0"/>
                        <a:t>Janitorial contracts, IT services, consultants, training providers, Leases.</a:t>
                      </a:r>
                    </a:p>
                  </a:txBody>
                  <a:tcPr marL="41084" marR="41084" marT="20542" marB="20542" anchor="ctr"/>
                </a:tc>
                <a:extLst>
                  <a:ext uri="{0D108BD9-81ED-4DB2-BD59-A6C34878D82A}">
                    <a16:rowId xmlns:a16="http://schemas.microsoft.com/office/drawing/2014/main" val="3924636518"/>
                  </a:ext>
                </a:extLst>
              </a:tr>
              <a:tr h="7513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b="1"/>
                        <a:t>Subrecipient Agreement</a:t>
                      </a:r>
                      <a:endParaRPr lang="en-US" sz="800"/>
                    </a:p>
                  </a:txBody>
                  <a:tcPr marL="41084" marR="41084" marT="20542" marB="205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dirty="0"/>
                        <a:t>Passing funds to another entity that helps carry out a program on your behalf. They manage program decisions and compliance.</a:t>
                      </a:r>
                    </a:p>
                  </a:txBody>
                  <a:tcPr marL="41084" marR="41084" marT="20542" marB="205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/>
                        <a:t>Community capital funding, agencies running federally funded programs, enterprise allocations.</a:t>
                      </a:r>
                    </a:p>
                  </a:txBody>
                  <a:tcPr marL="41084" marR="41084" marT="20542" marB="20542" anchor="ctr"/>
                </a:tc>
                <a:extLst>
                  <a:ext uri="{0D108BD9-81ED-4DB2-BD59-A6C34878D82A}">
                    <a16:rowId xmlns:a16="http://schemas.microsoft.com/office/drawing/2014/main" val="1601649077"/>
                  </a:ext>
                </a:extLst>
              </a:tr>
              <a:tr h="8538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b="1"/>
                        <a:t>Direct Payments</a:t>
                      </a:r>
                      <a:endParaRPr lang="en-US" sz="800"/>
                    </a:p>
                  </a:txBody>
                  <a:tcPr marL="41084" marR="41084" marT="20542" marB="205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dirty="0"/>
                        <a:t>Allocations or benefits already approved by council or law. Not procurement, not a contract, not a subrecipient.</a:t>
                      </a:r>
                    </a:p>
                  </a:txBody>
                  <a:tcPr marL="41084" marR="41084" marT="20542" marB="2054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dirty="0"/>
                        <a:t>Veterans’ benefits, scholarships, utilities, housing assistance.</a:t>
                      </a:r>
                    </a:p>
                  </a:txBody>
                  <a:tcPr marL="41084" marR="41084" marT="20542" marB="20542" anchor="ctr"/>
                </a:tc>
                <a:extLst>
                  <a:ext uri="{0D108BD9-81ED-4DB2-BD59-A6C34878D82A}">
                    <a16:rowId xmlns:a16="http://schemas.microsoft.com/office/drawing/2014/main" val="3293307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898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F77ADC-12F6-6594-516E-C164F8584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ABE9090-5B5D-BFC4-4301-62E30CAE1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t"/>
          <a:lstStyle/>
          <a:p>
            <a:r>
              <a:rPr lang="en-US" dirty="0">
                <a:latin typeface="Roboto"/>
                <a:ea typeface="Roboto"/>
                <a:cs typeface="Roboto"/>
              </a:rPr>
              <a:t>Purchase Requisitions – QRG3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8F6101-1645-03E9-E3F6-C8047472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457" y="1783237"/>
            <a:ext cx="8827391" cy="3656203"/>
          </a:xfrm>
        </p:spPr>
        <p:txBody>
          <a:bodyPr lIns="68580" tIns="34290" rIns="68580" bIns="34290" anchor="t"/>
          <a:lstStyle/>
          <a:p>
            <a:r>
              <a:rPr lang="en-US" sz="1500" dirty="0">
                <a:latin typeface="Roboto Light"/>
                <a:ea typeface="Roboto Light"/>
                <a:cs typeface="Roboto Light"/>
              </a:rPr>
              <a:t>A purchase requisition is an internal document that authorizes the Purchasing department to buy items or services. </a:t>
            </a:r>
          </a:p>
          <a:p>
            <a:r>
              <a:rPr lang="en-US" sz="1500" dirty="0">
                <a:latin typeface="Roboto Light"/>
                <a:ea typeface="Roboto Light"/>
                <a:cs typeface="Roboto Light"/>
              </a:rPr>
              <a:t>After a purchase requisition is approved via workflow, it will generate a purchase order.</a:t>
            </a:r>
          </a:p>
          <a:p>
            <a:r>
              <a:rPr lang="en-US" sz="1500" dirty="0">
                <a:latin typeface="Roboto Light"/>
                <a:ea typeface="Roboto Light"/>
                <a:cs typeface="Roboto Light"/>
              </a:rPr>
              <a:t> Purchase orders are the external documents that the Purchasing department submits to vendors. </a:t>
            </a:r>
          </a:p>
          <a:p>
            <a:r>
              <a:rPr lang="en-US" sz="1500" dirty="0">
                <a:latin typeface="Roboto Light"/>
                <a:ea typeface="Roboto Light"/>
                <a:cs typeface="Roboto Light"/>
              </a:rPr>
              <a:t> The requestor for a requisition must be an active worker within D365.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AE144D-4052-1F0A-C97C-0A1174D39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091" y="3386398"/>
            <a:ext cx="5620910" cy="237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0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F8227A-3BAE-205A-0124-5F049BFC4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1679F7-7296-42E7-D664-505A87840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Purchase requisitions statuses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05CCC1-278C-F418-9447-898846383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274" y="3571978"/>
            <a:ext cx="5274759" cy="21911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93CF5F-645B-FE8B-38E0-74B3E3E87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53" y="1592077"/>
            <a:ext cx="5881579" cy="232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8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4085AA-6814-E848-8645-CBBB17479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300859-476C-525B-27AE-347C8AFF3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ORIGINATOR CAPABILITIES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D517D01-D53B-1D11-3010-9D9C9113DC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4026959"/>
              </p:ext>
            </p:extLst>
          </p:nvPr>
        </p:nvGraphicFramePr>
        <p:xfrm>
          <a:off x="546653" y="2267307"/>
          <a:ext cx="8048211" cy="1235250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3661077">
                  <a:extLst>
                    <a:ext uri="{9D8B030D-6E8A-4147-A177-3AD203B41FA5}">
                      <a16:colId xmlns:a16="http://schemas.microsoft.com/office/drawing/2014/main" val="1215546057"/>
                    </a:ext>
                  </a:extLst>
                </a:gridCol>
                <a:gridCol w="4387134">
                  <a:extLst>
                    <a:ext uri="{9D8B030D-6E8A-4147-A177-3AD203B41FA5}">
                      <a16:colId xmlns:a16="http://schemas.microsoft.com/office/drawing/2014/main" val="2132667529"/>
                    </a:ext>
                  </a:extLst>
                </a:gridCol>
              </a:tblGrid>
              <a:tr h="3894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/>
                        <a:t>💡 Use this when you need to make changes.</a:t>
                      </a: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/>
                        <a:t>💡 Use this to track progress or see who approved.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91112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/>
                        <a:t>Recall from Workflow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 dirty="0"/>
                        <a:t>Review Workflow History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2887903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    1- Open the requisition.</a:t>
                      </a: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      1- Open the requisition.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371464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    2- Go to </a:t>
                      </a:r>
                      <a:r>
                        <a:rPr lang="en-US" sz="1400" b="1" dirty="0"/>
                        <a:t>Action Pane &gt; Workflow &gt; Recall.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      2- Go to </a:t>
                      </a:r>
                      <a:r>
                        <a:rPr lang="en-US" sz="1400" b="1" dirty="0"/>
                        <a:t>Action Pane &gt; Workflow &gt; Workflow history.</a:t>
                      </a:r>
                      <a:endParaRPr lang="en-US" sz="1400" dirty="0"/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37194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86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12363-B3E4-CDD4-3AEC-BB446A21F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14409424-5A72-4ED2-5ED5-018B0A4A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3491948" cy="432395"/>
          </a:xfrm>
        </p:spPr>
        <p:txBody>
          <a:bodyPr>
            <a:normAutofit/>
          </a:bodyPr>
          <a:lstStyle/>
          <a:p>
            <a:r>
              <a:rPr lang="en-US" dirty="0"/>
              <a:t>Let’s Practice!</a:t>
            </a:r>
          </a:p>
        </p:txBody>
      </p:sp>
      <p:pic>
        <p:nvPicPr>
          <p:cNvPr id="7" name="Picture 6" descr="Worker typing on laptop">
            <a:extLst>
              <a:ext uri="{FF2B5EF4-FFF2-40B4-BE49-F238E27FC236}">
                <a16:creationId xmlns:a16="http://schemas.microsoft.com/office/drawing/2014/main" id="{B4AF39C8-6773-D957-1940-141283045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r="19849" b="1"/>
          <a:stretch>
            <a:fillRect/>
          </a:stretch>
        </p:blipFill>
        <p:spPr>
          <a:xfrm>
            <a:off x="4271296" y="848810"/>
            <a:ext cx="4913480" cy="5168438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EB42C-6752-CEDA-6A63-4BFA0F27C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41</a:t>
            </a:fld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0A4023C5-6030-1722-03B2-759937907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3" y="1854232"/>
            <a:ext cx="5195780" cy="128204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Creating a Purchase Requisition– Purchases</a:t>
            </a:r>
          </a:p>
          <a:p>
            <a:r>
              <a:rPr lang="en-US" dirty="0"/>
              <a:t>Creating a Purchase Requisition - Blanket order</a:t>
            </a:r>
          </a:p>
          <a:p>
            <a:r>
              <a:rPr lang="en-US" dirty="0"/>
              <a:t>Creating a Purchase Requisition - Service contracts</a:t>
            </a:r>
          </a:p>
        </p:txBody>
      </p:sp>
    </p:spTree>
    <p:extLst>
      <p:ext uri="{BB962C8B-B14F-4D97-AF65-F5344CB8AC3E}">
        <p14:creationId xmlns:p14="http://schemas.microsoft.com/office/powerpoint/2010/main" val="327998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9E41B-0E31-0F31-7346-5E0BB7C7F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37F6E0-D155-214A-5403-A2C579C93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D70197-B86F-E3EF-8608-2416BA77B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t"/>
          <a:lstStyle/>
          <a:p>
            <a:r>
              <a:rPr lang="en-US" dirty="0"/>
              <a:t>Procurement approval functions</a:t>
            </a:r>
            <a:r>
              <a:rPr lang="en-US" dirty="0">
                <a:latin typeface="Roboto"/>
                <a:ea typeface="Roboto"/>
                <a:cs typeface="Roboto"/>
              </a:rPr>
              <a:t>– QRG4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2F0A55-FFA7-1984-1581-F355E6062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457" y="1783237"/>
            <a:ext cx="8827391" cy="3656203"/>
          </a:xfrm>
        </p:spPr>
        <p:txBody>
          <a:bodyPr lIns="68580" tIns="34290" rIns="68580" bIns="34290" anchor="t"/>
          <a:lstStyle/>
          <a:p>
            <a:r>
              <a:rPr lang="en-US" dirty="0"/>
              <a:t>The Purchase Requisition workflow in D365 F&amp;SCM routes requisitions through several approval stages depending on the </a:t>
            </a:r>
            <a:r>
              <a:rPr lang="en-US" b="1" dirty="0"/>
              <a:t>Business Reason</a:t>
            </a:r>
            <a:r>
              <a:rPr lang="en-US" dirty="0"/>
              <a:t> and </a:t>
            </a:r>
            <a:r>
              <a:rPr lang="en-US" b="1" dirty="0"/>
              <a:t>purchase threshold</a:t>
            </a:r>
            <a:r>
              <a:rPr lang="en-US" dirty="0"/>
              <a:t>. </a:t>
            </a:r>
          </a:p>
          <a:p>
            <a:r>
              <a:rPr lang="en-US" dirty="0"/>
              <a:t>In most cases, the Procurement review is always the </a:t>
            </a:r>
            <a:r>
              <a:rPr lang="en-US" b="1" dirty="0"/>
              <a:t>first step</a:t>
            </a:r>
            <a:r>
              <a:rPr lang="en-US" dirty="0"/>
              <a:t>, followed by buyer assignment and approvals.</a:t>
            </a:r>
          </a:p>
        </p:txBody>
      </p:sp>
    </p:spTree>
    <p:extLst>
      <p:ext uri="{BB962C8B-B14F-4D97-AF65-F5344CB8AC3E}">
        <p14:creationId xmlns:p14="http://schemas.microsoft.com/office/powerpoint/2010/main" val="283298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E8495-80C6-2359-D28E-D10D026A5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7F882A-FCE4-1E6D-332C-570ACD66C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3E33E8-A5CD-7C6D-63C0-6D148EE8068D}"/>
              </a:ext>
            </a:extLst>
          </p:cNvPr>
          <p:cNvSpPr txBox="1"/>
          <p:nvPr/>
        </p:nvSpPr>
        <p:spPr>
          <a:xfrm>
            <a:off x="141968" y="4703283"/>
            <a:ext cx="4736592" cy="13157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350" dirty="0"/>
              <a:t> In the workflow diagram, </a:t>
            </a:r>
            <a:r>
              <a:rPr lang="en-US" sz="1350" b="1" dirty="0"/>
              <a:t>red squares highlight the steps performed by the Procurement Department</a:t>
            </a:r>
            <a:r>
              <a:rPr lang="en-US" sz="1350" dirty="0"/>
              <a:t>. These include: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Initial review,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buyer assignment/delegation, and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Procurement approvals.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200" dirty="0">
              <a:latin typeface="Roboto Light"/>
              <a:ea typeface="Roboto Light"/>
              <a:cs typeface="Roboto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BB55AB-81E7-7E36-A9B6-0FBEEB822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86" y="1070975"/>
            <a:ext cx="8658029" cy="312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4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C4576-4C9A-3497-1B64-443AFDB9B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124D1F-92D3-C827-00FE-51294DA01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D048CC5-7414-7B8A-5C7C-63A960A26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t"/>
          <a:lstStyle/>
          <a:p>
            <a:r>
              <a:rPr lang="en-US" dirty="0"/>
              <a:t>Key Workflow Highlights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CB5F5C-E5E5-C4C2-792B-30AE386434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457" y="1783237"/>
            <a:ext cx="8827391" cy="3656203"/>
          </a:xfrm>
        </p:spPr>
        <p:txBody>
          <a:bodyPr lIns="68580" tIns="34290" rIns="68580" bIns="34290" anchor="t"/>
          <a:lstStyle/>
          <a:p>
            <a:pPr lvl="0"/>
            <a:r>
              <a:rPr lang="en-US" b="1" dirty="0"/>
              <a:t>Buyer Assignment</a:t>
            </a:r>
            <a:r>
              <a:rPr lang="en-US" dirty="0"/>
              <a:t> → Delegate to the correct buyer and record their name in the header. This workflow stage includes two parts:</a:t>
            </a:r>
            <a:endParaRPr lang="en-US"/>
          </a:p>
          <a:p>
            <a:pPr lvl="1"/>
            <a:r>
              <a:rPr lang="en-US" dirty="0"/>
              <a:t>The assignment of the requisition to a Buyer </a:t>
            </a:r>
          </a:p>
          <a:p>
            <a:pPr lvl="1"/>
            <a:r>
              <a:rPr lang="en-US" dirty="0"/>
              <a:t>The procurement/approval work by that Buyer.</a:t>
            </a:r>
          </a:p>
          <a:p>
            <a:r>
              <a:rPr lang="en-US" sz="1650" b="1">
                <a:latin typeface="Roboto Light"/>
                <a:ea typeface="Roboto Light"/>
                <a:cs typeface="Roboto Light"/>
              </a:rPr>
              <a:t>Procurement Review</a:t>
            </a:r>
            <a:r>
              <a:rPr lang="en-US" sz="1650">
                <a:latin typeface="Roboto Light"/>
                <a:ea typeface="Roboto Light"/>
                <a:cs typeface="Roboto Light"/>
              </a:rPr>
              <a:t> → Verify business reason, attachments, and vendor details.</a:t>
            </a:r>
          </a:p>
          <a:p>
            <a:pPr marL="0" lvl="0" indent="0">
              <a:buNone/>
            </a:pPr>
            <a:endParaRPr lang="en-US">
              <a:latin typeface="Roboto Light"/>
              <a:ea typeface="Roboto Light"/>
              <a:cs typeface="Roboto Light"/>
            </a:endParaRPr>
          </a:p>
          <a:p>
            <a:pPr lvl="0"/>
            <a:r>
              <a:rPr lang="en-US" b="1" dirty="0"/>
              <a:t>Final Buyer Approval</a:t>
            </a:r>
            <a:r>
              <a:rPr lang="en-US" dirty="0"/>
              <a:t> → Confirms buyer and procurement actions before PO creation.</a:t>
            </a:r>
          </a:p>
        </p:txBody>
      </p:sp>
    </p:spTree>
    <p:extLst>
      <p:ext uri="{BB962C8B-B14F-4D97-AF65-F5344CB8AC3E}">
        <p14:creationId xmlns:p14="http://schemas.microsoft.com/office/powerpoint/2010/main" val="97825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BF91B-9D0F-3621-AD70-3AB523495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EBC724FF-6A89-888B-7AC8-C15D6F956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3491948" cy="432395"/>
          </a:xfrm>
        </p:spPr>
        <p:txBody>
          <a:bodyPr>
            <a:normAutofit/>
          </a:bodyPr>
          <a:lstStyle/>
          <a:p>
            <a:r>
              <a:rPr lang="en-US" dirty="0"/>
              <a:t>Let’s Practice!</a:t>
            </a:r>
          </a:p>
        </p:txBody>
      </p:sp>
      <p:pic>
        <p:nvPicPr>
          <p:cNvPr id="7" name="Picture 6" descr="Worker typing on laptop">
            <a:extLst>
              <a:ext uri="{FF2B5EF4-FFF2-40B4-BE49-F238E27FC236}">
                <a16:creationId xmlns:a16="http://schemas.microsoft.com/office/drawing/2014/main" id="{429A5EA9-8994-4C2E-8795-6E49ACC36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r="19849" b="1"/>
          <a:stretch>
            <a:fillRect/>
          </a:stretch>
        </p:blipFill>
        <p:spPr>
          <a:xfrm>
            <a:off x="4271296" y="848810"/>
            <a:ext cx="4913480" cy="5168438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2722F8-80EB-8131-2A42-5F766362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45</a:t>
            </a:fld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F9FE494-7C5B-CD44-A672-69DA7837D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3" y="1854232"/>
            <a:ext cx="5195780" cy="2468594"/>
          </a:xfrm>
        </p:spPr>
        <p:txBody>
          <a:bodyPr lIns="68580" tIns="34290" rIns="68580" bIns="34290" anchor="t">
            <a:normAutofit lnSpcReduction="10000"/>
          </a:bodyPr>
          <a:lstStyle/>
          <a:p>
            <a:r>
              <a:rPr lang="en-US" dirty="0"/>
              <a:t>Select roles:</a:t>
            </a:r>
          </a:p>
          <a:p>
            <a:pPr lvl="1"/>
            <a:r>
              <a:rPr lang="en-US" dirty="0"/>
              <a:t>Requisition assigner</a:t>
            </a:r>
          </a:p>
          <a:p>
            <a:pPr lvl="1"/>
            <a:r>
              <a:rPr lang="en-US" sz="1275" dirty="0">
                <a:latin typeface="Roboto Light"/>
                <a:ea typeface="Roboto Light"/>
                <a:cs typeface="Roboto Light"/>
              </a:rPr>
              <a:t>Procurement Review</a:t>
            </a:r>
          </a:p>
          <a:p>
            <a:pPr lvl="1"/>
            <a:r>
              <a:rPr lang="en-US" dirty="0">
                <a:latin typeface="Roboto Light"/>
                <a:ea typeface="Roboto Light"/>
                <a:cs typeface="Roboto Light"/>
              </a:rPr>
              <a:t>Buyer</a:t>
            </a:r>
          </a:p>
          <a:p>
            <a:endParaRPr lang="en-US" dirty="0"/>
          </a:p>
          <a:p>
            <a:endParaRPr lang="en-US" dirty="0">
              <a:cs typeface="Roboto Light"/>
            </a:endParaRPr>
          </a:p>
          <a:p>
            <a:r>
              <a:rPr lang="en-US" dirty="0"/>
              <a:t>Approving a Purchase Requisition – Buyer Assignment (Delegation)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37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44F45-E83F-3704-6D12-B4A239AD9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F3F96A-F4C3-8103-55D3-1E374EEDB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8DDB07-4BE1-1909-B8DC-8BB469D1C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t"/>
          <a:lstStyle/>
          <a:p>
            <a:r>
              <a:rPr lang="en-US" dirty="0"/>
              <a:t>Purchase Requisitions- Approver Roles </a:t>
            </a:r>
            <a:r>
              <a:rPr lang="en-US" dirty="0">
                <a:latin typeface="Roboto"/>
                <a:ea typeface="Roboto"/>
                <a:cs typeface="Roboto"/>
              </a:rPr>
              <a:t>– QRG5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9C9941-4802-4E65-4DFF-D1E29005B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457" y="1783237"/>
            <a:ext cx="8827391" cy="3656203"/>
          </a:xfrm>
        </p:spPr>
        <p:txBody>
          <a:bodyPr lIns="68580" tIns="34290" rIns="68580" bIns="34290" anchor="t"/>
          <a:lstStyle/>
          <a:p>
            <a:r>
              <a:rPr lang="en-US" dirty="0"/>
              <a:t>When a requisition is submitted for approval, the approver will be notified in three places:</a:t>
            </a:r>
          </a:p>
          <a:p>
            <a:pPr lvl="1"/>
            <a:r>
              <a:rPr lang="en-US" b="1" dirty="0"/>
              <a:t>Action Center</a:t>
            </a:r>
            <a:r>
              <a:rPr lang="en-US" dirty="0"/>
              <a:t> – if enabled for your user (see instructions below), notifications appear in the top right of the screen.</a:t>
            </a:r>
          </a:p>
          <a:p>
            <a:pPr lvl="1"/>
            <a:r>
              <a:rPr lang="en-US" b="1" dirty="0"/>
              <a:t>Work items assigned to me</a:t>
            </a:r>
            <a:r>
              <a:rPr lang="en-US" dirty="0"/>
              <a:t> – on your D365 home page, showing pending tasks.</a:t>
            </a:r>
          </a:p>
          <a:p>
            <a:pPr lvl="1"/>
            <a:r>
              <a:rPr lang="en-US" b="1" dirty="0"/>
              <a:t>Emails </a:t>
            </a:r>
            <a:r>
              <a:rPr lang="en-US" dirty="0"/>
              <a:t>– to be configured in the future. </a:t>
            </a:r>
          </a:p>
        </p:txBody>
      </p:sp>
      <p:pic>
        <p:nvPicPr>
          <p:cNvPr id="2" name="Picture 1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70B68274-D687-29FA-9E9E-B215B50E2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071" y="3306808"/>
            <a:ext cx="2932796" cy="224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1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2BFA5-0F1F-9EC1-7A54-5C9BC04C8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8C740E-CF08-975C-6BB3-509820561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BEB9BDA-948B-9D6D-B782-DFC784B1B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t"/>
          <a:lstStyle/>
          <a:p>
            <a:r>
              <a:rPr lang="en-US" dirty="0"/>
              <a:t>Take Action in Workflow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640CB5-2A4B-028F-CEBF-9D760BBAD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457" y="1783237"/>
            <a:ext cx="8827391" cy="3656203"/>
          </a:xfrm>
        </p:spPr>
        <p:txBody>
          <a:bodyPr lIns="68580" tIns="34290" rIns="68580" bIns="34290" anchor="t"/>
          <a:lstStyle/>
          <a:p>
            <a:pPr lvl="0"/>
            <a:r>
              <a:rPr lang="en-US" b="1" dirty="0"/>
              <a:t>Approve</a:t>
            </a:r>
            <a:r>
              <a:rPr lang="en-US" dirty="0"/>
              <a:t> → Moves the requisition to the next step in the workflow.</a:t>
            </a:r>
          </a:p>
          <a:p>
            <a:pPr lvl="0"/>
            <a:r>
              <a:rPr lang="en-US" b="1" dirty="0"/>
              <a:t>Reject</a:t>
            </a:r>
            <a:r>
              <a:rPr lang="en-US" dirty="0"/>
              <a:t> → Stops the process and sends it back to the originator.</a:t>
            </a:r>
          </a:p>
          <a:p>
            <a:pPr lvl="0"/>
            <a:r>
              <a:rPr lang="en-US" b="1" dirty="0"/>
              <a:t>Request Change</a:t>
            </a:r>
            <a:r>
              <a:rPr lang="en-US" dirty="0"/>
              <a:t> → Returns the requisition for updates before resubmission.</a:t>
            </a:r>
          </a:p>
          <a:p>
            <a:pPr lvl="0"/>
            <a:r>
              <a:rPr lang="en-US" b="1" dirty="0"/>
              <a:t>Delegate</a:t>
            </a:r>
            <a:r>
              <a:rPr lang="en-US" dirty="0"/>
              <a:t> → Assigns the approval task to another authorized approver.</a:t>
            </a:r>
          </a:p>
        </p:txBody>
      </p:sp>
    </p:spTree>
    <p:extLst>
      <p:ext uri="{BB962C8B-B14F-4D97-AF65-F5344CB8AC3E}">
        <p14:creationId xmlns:p14="http://schemas.microsoft.com/office/powerpoint/2010/main" val="308731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B9A73-A810-01D9-F73C-4413A67E2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47EB9BFD-00F5-5267-910F-5DE178853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3491948" cy="432395"/>
          </a:xfrm>
        </p:spPr>
        <p:txBody>
          <a:bodyPr>
            <a:normAutofit/>
          </a:bodyPr>
          <a:lstStyle/>
          <a:p>
            <a:r>
              <a:rPr lang="en-US" dirty="0"/>
              <a:t>Let’s Practice!</a:t>
            </a:r>
          </a:p>
        </p:txBody>
      </p:sp>
      <p:pic>
        <p:nvPicPr>
          <p:cNvPr id="7" name="Picture 6" descr="Worker typing on laptop">
            <a:extLst>
              <a:ext uri="{FF2B5EF4-FFF2-40B4-BE49-F238E27FC236}">
                <a16:creationId xmlns:a16="http://schemas.microsoft.com/office/drawing/2014/main" id="{9D9A505B-8812-0FC8-BAE3-BF422036F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r="19849" b="1"/>
          <a:stretch>
            <a:fillRect/>
          </a:stretch>
        </p:blipFill>
        <p:spPr>
          <a:xfrm>
            <a:off x="4271296" y="848810"/>
            <a:ext cx="4913480" cy="5168438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78279-4580-A173-5F26-EE4BB298E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48</a:t>
            </a:fld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B74BA322-C25A-CDF4-E679-F1FA73EC8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3" y="1854232"/>
            <a:ext cx="5195780" cy="1282049"/>
          </a:xfrm>
        </p:spPr>
        <p:txBody>
          <a:bodyPr>
            <a:normAutofit/>
          </a:bodyPr>
          <a:lstStyle/>
          <a:p>
            <a:r>
              <a:rPr lang="en-US" dirty="0"/>
              <a:t>Approving a Purchase Requisition </a:t>
            </a:r>
          </a:p>
        </p:txBody>
      </p:sp>
    </p:spTree>
    <p:extLst>
      <p:ext uri="{BB962C8B-B14F-4D97-AF65-F5344CB8AC3E}">
        <p14:creationId xmlns:p14="http://schemas.microsoft.com/office/powerpoint/2010/main" val="28600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F77ADC-12F6-6594-516E-C164F8584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ABE9090-5B5D-BFC4-4301-62E30CAE1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t"/>
          <a:lstStyle/>
          <a:p>
            <a:r>
              <a:rPr lang="en-US" dirty="0">
                <a:latin typeface="Roboto"/>
                <a:ea typeface="Roboto"/>
                <a:cs typeface="Roboto"/>
              </a:rPr>
              <a:t>Purchase Orders – QRG6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8F6101-1645-03E9-E3F6-C8047472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225" y="1712757"/>
            <a:ext cx="8498207" cy="3656203"/>
          </a:xfrm>
        </p:spPr>
        <p:txBody>
          <a:bodyPr lIns="68580" tIns="34290" rIns="68580" bIns="34290" anchor="t"/>
          <a:lstStyle/>
          <a:p>
            <a:r>
              <a:rPr lang="en-US" sz="1650" dirty="0"/>
              <a:t>Purchase Orders (POs) are automatically generated once a Purchase Requisition (PR) has been fully approved and closed. </a:t>
            </a:r>
            <a:r>
              <a:rPr lang="en-US" sz="1650" b="1" dirty="0"/>
              <a:t>This ensures that all required department approvals are completed before the PO is created.</a:t>
            </a:r>
            <a:r>
              <a:rPr lang="en-US" sz="1650" dirty="0"/>
              <a:t> </a:t>
            </a:r>
          </a:p>
          <a:p>
            <a:r>
              <a:rPr lang="en-US" sz="1650" dirty="0">
                <a:latin typeface="Roboto Light"/>
                <a:ea typeface="Roboto Light"/>
                <a:cs typeface="Roboto Light"/>
              </a:rPr>
              <a:t>The purchase order when confirmed represents the contract between the client and the vendor. </a:t>
            </a:r>
            <a:endParaRPr lang="en-US" sz="1650" dirty="0"/>
          </a:p>
          <a:p>
            <a:endParaRPr lang="en-US" sz="1650" dirty="0"/>
          </a:p>
          <a:p>
            <a:endParaRPr lang="en-US" sz="1650" dirty="0"/>
          </a:p>
          <a:p>
            <a:endParaRPr lang="en-US" sz="1650" dirty="0"/>
          </a:p>
          <a:p>
            <a:endParaRPr lang="en-US" sz="1650" dirty="0"/>
          </a:p>
          <a:p>
            <a:pPr marL="0" indent="0">
              <a:buNone/>
            </a:pPr>
            <a:endParaRPr lang="en-US" sz="1650" dirty="0"/>
          </a:p>
          <a:p>
            <a:endParaRPr lang="en-US" sz="1650" dirty="0">
              <a:latin typeface="Roboto Light"/>
              <a:ea typeface="Roboto Light"/>
              <a:cs typeface="Roboto Light"/>
            </a:endParaRPr>
          </a:p>
          <a:p>
            <a:r>
              <a:rPr lang="en-US" sz="1650" b="1" dirty="0">
                <a:latin typeface="Roboto Light"/>
                <a:ea typeface="Roboto Light"/>
                <a:cs typeface="Roboto Light"/>
              </a:rPr>
              <a:t>Once fully invoiced, the purchase order should be finalized. </a:t>
            </a:r>
            <a:endParaRPr lang="en-US" sz="1650" b="1" dirty="0"/>
          </a:p>
          <a:p>
            <a:endParaRPr lang="en-US" sz="1650" dirty="0">
              <a:latin typeface="Roboto Light"/>
              <a:ea typeface="Roboto Light"/>
              <a:cs typeface="Roboto Light"/>
            </a:endParaRPr>
          </a:p>
          <a:p>
            <a:endParaRPr lang="en-US" sz="1650" dirty="0">
              <a:latin typeface="Roboto Light"/>
              <a:ea typeface="Roboto Light"/>
              <a:cs typeface="Roboto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72789D-94BD-D724-7E89-A780316F5D91}"/>
              </a:ext>
            </a:extLst>
          </p:cNvPr>
          <p:cNvSpPr txBox="1"/>
          <p:nvPr/>
        </p:nvSpPr>
        <p:spPr>
          <a:xfrm>
            <a:off x="436527" y="3131165"/>
            <a:ext cx="4446369" cy="1962076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en-US" sz="1350" dirty="0"/>
              <a:t>The PO inherits details from the requisition, no changes to line items (quantities, prices, accounts) should be entered. Instead, Procurement’s role is: </a:t>
            </a:r>
          </a:p>
          <a:p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Review the PO,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Assign the Orderer,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Verify the Delivery address, and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Confirm the order for processing.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7CB78C-87D2-996E-5226-093A1D5B1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013" y="3037729"/>
            <a:ext cx="3562460" cy="200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3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EEB4A-0E74-B8C3-95BB-68FE36A30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E94F65-8DB4-B2BF-3ABB-F18774401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C68DBC-1CF6-4B06-74EA-AC8570BE8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t"/>
          <a:lstStyle/>
          <a:p>
            <a:r>
              <a:rPr lang="en-US" dirty="0">
                <a:latin typeface="Roboto"/>
                <a:ea typeface="Roboto"/>
                <a:cs typeface="Roboto"/>
              </a:rPr>
              <a:t>Purchase order status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00B2F0-2D9A-EBED-E1C1-23B008816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05" y="1593057"/>
            <a:ext cx="7086600" cy="1835944"/>
          </a:xfrm>
          <a:prstGeom prst="rect">
            <a:avLst/>
          </a:prstGeom>
        </p:spPr>
      </p:pic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EBAE3F2-CF31-78A5-A725-0718AA44D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033" y="3484919"/>
            <a:ext cx="6490335" cy="227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BC19E-B472-2FE1-CBC6-554CA3FA7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8B40E3D1-6DDD-4737-3D12-30B34590A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3491948" cy="432395"/>
          </a:xfrm>
        </p:spPr>
        <p:txBody>
          <a:bodyPr>
            <a:normAutofit/>
          </a:bodyPr>
          <a:lstStyle/>
          <a:p>
            <a:r>
              <a:rPr lang="en-US" dirty="0"/>
              <a:t>Let’s Practice!</a:t>
            </a:r>
          </a:p>
        </p:txBody>
      </p:sp>
      <p:pic>
        <p:nvPicPr>
          <p:cNvPr id="7" name="Picture 6" descr="Worker typing on laptop">
            <a:extLst>
              <a:ext uri="{FF2B5EF4-FFF2-40B4-BE49-F238E27FC236}">
                <a16:creationId xmlns:a16="http://schemas.microsoft.com/office/drawing/2014/main" id="{DF5D65CD-3D92-9B7D-7608-1C4F2F752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r="19849" b="1"/>
          <a:stretch>
            <a:fillRect/>
          </a:stretch>
        </p:blipFill>
        <p:spPr>
          <a:xfrm>
            <a:off x="4271296" y="848810"/>
            <a:ext cx="4913480" cy="5168438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06B730-9713-7F86-10E2-08750C22F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51</a:t>
            </a:fld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53BD090-5A86-3EE8-4302-2E65A7F0C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3" y="1854232"/>
            <a:ext cx="5195780" cy="1282049"/>
          </a:xfrm>
        </p:spPr>
        <p:txBody>
          <a:bodyPr>
            <a:normAutofit/>
          </a:bodyPr>
          <a:lstStyle/>
          <a:p>
            <a:r>
              <a:rPr lang="en-US" dirty="0"/>
              <a:t>Purchase Order confirmation</a:t>
            </a:r>
          </a:p>
        </p:txBody>
      </p:sp>
    </p:spTree>
    <p:extLst>
      <p:ext uri="{BB962C8B-B14F-4D97-AF65-F5344CB8AC3E}">
        <p14:creationId xmlns:p14="http://schemas.microsoft.com/office/powerpoint/2010/main" val="302801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D55C21-9B88-24DC-1555-E170FA4C7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CBE801-0AE9-D7E2-80CC-0A8229D97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Receipt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491CD2-4577-E5E5-09B6-2A27C18AE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532018"/>
            <a:ext cx="8140148" cy="3656203"/>
          </a:xfrm>
        </p:spPr>
        <p:txBody>
          <a:bodyPr/>
          <a:lstStyle/>
          <a:p>
            <a:r>
              <a:rPr lang="en-US" dirty="0"/>
              <a:t>A Product Receipt in D365 F&amp;SCM is the process of recording that goods or services ordered on a Purchase Order have been received: </a:t>
            </a:r>
          </a:p>
          <a:p>
            <a:pPr lvl="1"/>
            <a:r>
              <a:rPr lang="en-US" dirty="0"/>
              <a:t> It confirms delivery, </a:t>
            </a:r>
          </a:p>
          <a:p>
            <a:pPr lvl="1"/>
            <a:r>
              <a:rPr lang="en-US" dirty="0"/>
              <a:t>It updates inventory or expense accounts, and </a:t>
            </a:r>
          </a:p>
          <a:p>
            <a:pPr lvl="1"/>
            <a:r>
              <a:rPr lang="en-US" dirty="0"/>
              <a:t>It allows the vendor invoice to be matched against what was actually received.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A56134-FAF9-5175-0B9E-E8C42FFF15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208" y="3945704"/>
            <a:ext cx="4489935" cy="1737348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AEE7DF66-C841-05C6-3C4D-2F372C083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277" y="3079119"/>
            <a:ext cx="8048210" cy="761747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68580" tIns="34290" rIns="68580" bIns="34290" anchor="t" anchorCtr="0">
            <a:spAutoFit/>
          </a:bodyPr>
          <a:lstStyle/>
          <a:p>
            <a:pPr marL="128588" marR="0" lvl="0" indent="-128588">
              <a:buFont typeface="Arial" panose="020B0604020202020204" pitchFamily="34" charset="0"/>
              <a:buChar char="•"/>
              <a:tabLst>
                <a:tab pos="342900" algn="l"/>
              </a:tabLst>
            </a:pPr>
            <a:r>
              <a:rPr lang="en-US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PO </a:t>
            </a:r>
            <a:r>
              <a:rPr lang="en-US" sz="1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status changes to Received</a:t>
            </a:r>
            <a:r>
              <a:rPr lang="en-US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once fully received.</a:t>
            </a:r>
          </a:p>
          <a:p>
            <a:pPr marL="128588" marR="0" lvl="0" indent="-128588">
              <a:buFont typeface="Arial" panose="020B0604020202020204" pitchFamily="34" charset="0"/>
              <a:buChar char="•"/>
              <a:tabLst>
                <a:tab pos="342900" algn="l"/>
              </a:tabLst>
            </a:pPr>
            <a:r>
              <a:rPr lang="en-US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If only a partial quantity is received, the PO status remains </a:t>
            </a:r>
            <a:r>
              <a:rPr lang="en-US" sz="1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Open order</a:t>
            </a:r>
            <a:r>
              <a:rPr lang="en-US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until all items are received.</a:t>
            </a:r>
          </a:p>
        </p:txBody>
      </p:sp>
    </p:spTree>
    <p:extLst>
      <p:ext uri="{BB962C8B-B14F-4D97-AF65-F5344CB8AC3E}">
        <p14:creationId xmlns:p14="http://schemas.microsoft.com/office/powerpoint/2010/main" val="353579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F29F2-AD7F-61F7-15FF-98422163D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53DA5020-A069-70D9-95BA-BE562E521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3491948" cy="432395"/>
          </a:xfrm>
        </p:spPr>
        <p:txBody>
          <a:bodyPr>
            <a:normAutofit/>
          </a:bodyPr>
          <a:lstStyle/>
          <a:p>
            <a:r>
              <a:rPr lang="en-US" dirty="0"/>
              <a:t>Let’s Practice!</a:t>
            </a:r>
          </a:p>
        </p:txBody>
      </p:sp>
      <p:pic>
        <p:nvPicPr>
          <p:cNvPr id="7" name="Picture 6" descr="Worker typing on laptop">
            <a:extLst>
              <a:ext uri="{FF2B5EF4-FFF2-40B4-BE49-F238E27FC236}">
                <a16:creationId xmlns:a16="http://schemas.microsoft.com/office/drawing/2014/main" id="{C3D6D8CC-4347-24B5-6465-E65C6BE86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r="19849" b="1"/>
          <a:stretch>
            <a:fillRect/>
          </a:stretch>
        </p:blipFill>
        <p:spPr>
          <a:xfrm>
            <a:off x="4271296" y="848810"/>
            <a:ext cx="4913480" cy="5168438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F244D-D09D-F18D-5661-5092E2D80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53</a:t>
            </a:fld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30CAC4ED-74B5-0E5D-1D93-F17B38885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3" y="1854232"/>
            <a:ext cx="5195780" cy="1282049"/>
          </a:xfrm>
        </p:spPr>
        <p:txBody>
          <a:bodyPr>
            <a:normAutofit/>
          </a:bodyPr>
          <a:lstStyle/>
          <a:p>
            <a:r>
              <a:rPr lang="en-US" dirty="0"/>
              <a:t>Product receipt</a:t>
            </a:r>
          </a:p>
          <a:p>
            <a:pPr lvl="1"/>
            <a:r>
              <a:rPr lang="en-US" dirty="0"/>
              <a:t>Fully receive a Purchase Order</a:t>
            </a:r>
          </a:p>
          <a:p>
            <a:pPr lvl="1"/>
            <a:r>
              <a:rPr lang="en-US" dirty="0"/>
              <a:t>Partially receive a Purchase Order</a:t>
            </a:r>
          </a:p>
        </p:txBody>
      </p:sp>
    </p:spTree>
    <p:extLst>
      <p:ext uri="{BB962C8B-B14F-4D97-AF65-F5344CB8AC3E}">
        <p14:creationId xmlns:p14="http://schemas.microsoft.com/office/powerpoint/2010/main" val="31513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4EEE66-E9DB-AAF7-AE4B-42FD1655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6ED2B5-7CC9-0E0C-D7A4-69B2F4E57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INQUIRIES &amp; REPORTS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901B9-5150-B139-F450-9104F11AF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Open Commitment Status by GL Account Report</a:t>
            </a:r>
            <a:br>
              <a:rPr lang="en-US" dirty="0"/>
            </a:br>
            <a:r>
              <a:rPr lang="en-US" dirty="0"/>
              <a:t>It provides visibility into </a:t>
            </a:r>
            <a:r>
              <a:rPr lang="en-US" b="1" dirty="0"/>
              <a:t>Purchase Orders and related commitments</a:t>
            </a:r>
            <a:r>
              <a:rPr lang="en-US" dirty="0"/>
              <a:t> tied to specific </a:t>
            </a:r>
            <a:r>
              <a:rPr lang="en-US" b="1" dirty="0"/>
              <a:t>General Ledger accounts</a:t>
            </a:r>
            <a:r>
              <a:rPr lang="en-US" dirty="0"/>
              <a:t>, helping users reconcile financial activity and monitor spending.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116820-9FF5-EC9B-8DF7-F7B922E63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816" y="2778611"/>
            <a:ext cx="4627339" cy="271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1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935A9-9B66-70A0-5266-5DE7D48E8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103944-2AFB-4816-853E-B75918859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9386FC-D08D-EE35-8420-771820718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INQUIRIES &amp; REPORTS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A9A42E-DB23-E9E5-5272-148D4A670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600899"/>
            <a:ext cx="8583396" cy="365620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Outstanding encumbrances </a:t>
            </a:r>
            <a:br>
              <a:rPr lang="en-US" dirty="0"/>
            </a:br>
            <a:r>
              <a:rPr lang="en-US" dirty="0"/>
              <a:t>It provides visibility into open encumbrances — amounts that have been committed to purchase orders but not yet invoiced or liquidated.</a:t>
            </a:r>
          </a:p>
          <a:p>
            <a:pPr lvl="1"/>
            <a:r>
              <a:rPr lang="en-US" dirty="0"/>
              <a:t>Identify outstanding POs that may need to be closed or reviewed.</a:t>
            </a:r>
          </a:p>
          <a:p>
            <a:pPr lvl="1"/>
            <a:r>
              <a:rPr lang="en-US" dirty="0"/>
              <a:t>Ensure accurate financial reporting at month-end or year-end.</a:t>
            </a:r>
          </a:p>
          <a:p>
            <a:pPr lvl="1"/>
            <a:r>
              <a:rPr lang="en-US" dirty="0"/>
              <a:t>It helps finance and procurement teams</a:t>
            </a:r>
          </a:p>
          <a:p>
            <a:pPr lvl="1"/>
            <a:r>
              <a:rPr lang="en-US" dirty="0"/>
              <a:t>Monitor remaining obligations against budgets.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CB8F60A-E4DC-45FF-D113-3DF16F0D0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8307" y="3090263"/>
            <a:ext cx="3778956" cy="25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38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4E7A04-B08C-3911-8062-C54B5E7D4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368D6E-9B45-B541-1005-2349CE3CA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User Training - Keys to Success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DED802-9E87-D08E-80B4-BA20F8F01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C56988-3B1E-D7B4-BBA2-8ADB8E83A96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2257" y="1711047"/>
            <a:ext cx="3918502" cy="3656203"/>
          </a:xfrm>
        </p:spPr>
        <p:txBody>
          <a:bodyPr/>
          <a:lstStyle/>
          <a:p>
            <a:r>
              <a:rPr lang="en-US" dirty="0"/>
              <a:t>Start planning as an individual</a:t>
            </a:r>
          </a:p>
          <a:p>
            <a:r>
              <a:rPr lang="en-US" dirty="0"/>
              <a:t>Focus on the basics</a:t>
            </a:r>
          </a:p>
          <a:p>
            <a:r>
              <a:rPr lang="en-US" dirty="0"/>
              <a:t>Prepare training materials </a:t>
            </a:r>
            <a:r>
              <a:rPr lang="en-US" i="1" dirty="0"/>
              <a:t>early</a:t>
            </a:r>
          </a:p>
          <a:p>
            <a:r>
              <a:rPr lang="en-US" dirty="0"/>
              <a:t>Practice your presentations</a:t>
            </a:r>
          </a:p>
        </p:txBody>
      </p:sp>
    </p:spTree>
    <p:extLst>
      <p:ext uri="{BB962C8B-B14F-4D97-AF65-F5344CB8AC3E}">
        <p14:creationId xmlns:p14="http://schemas.microsoft.com/office/powerpoint/2010/main" val="199700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049210-F0C1-53EF-957A-7D54BC838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7C42E11-BB0F-55DB-BEF3-7744F7F8C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</a:t>
            </a:r>
            <a:r>
              <a:rPr lang="en-US" sz="2700" dirty="0"/>
              <a:t>Power</a:t>
            </a:r>
            <a:r>
              <a:rPr lang="en-US" dirty="0"/>
              <a:t> User Training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CCCB373-A420-6829-8009-2EDB8E0B8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833771"/>
            <a:ext cx="4025348" cy="3718028"/>
          </a:xfrm>
        </p:spPr>
        <p:txBody>
          <a:bodyPr lIns="68580" tIns="34290" rIns="68580" bIns="34290" anchor="t">
            <a:normAutofit fontScale="92500" lnSpcReduction="10000"/>
          </a:bodyPr>
          <a:lstStyle/>
          <a:p>
            <a:r>
              <a:rPr lang="en-US" dirty="0">
                <a:latin typeface="Roboto Light"/>
                <a:ea typeface="Roboto Light"/>
                <a:cs typeface="Roboto Light"/>
              </a:rPr>
              <a:t>Immediately after training</a:t>
            </a:r>
          </a:p>
          <a:p>
            <a:pPr lvl="1"/>
            <a:r>
              <a:rPr lang="en-US" dirty="0">
                <a:latin typeface="Roboto Light"/>
                <a:ea typeface="Roboto Light"/>
                <a:cs typeface="Roboto Light"/>
              </a:rPr>
              <a:t>AIT</a:t>
            </a:r>
          </a:p>
          <a:p>
            <a:pPr lvl="2"/>
            <a:r>
              <a:rPr lang="en-US" dirty="0">
                <a:latin typeface="Roboto Light"/>
                <a:ea typeface="Roboto Light"/>
                <a:cs typeface="Roboto Light"/>
              </a:rPr>
              <a:t>Prioritize issues found during training with NN</a:t>
            </a:r>
          </a:p>
          <a:p>
            <a:pPr lvl="2"/>
            <a:r>
              <a:rPr lang="en-US" dirty="0">
                <a:latin typeface="Roboto Light"/>
                <a:ea typeface="Roboto Light"/>
                <a:cs typeface="Roboto Light"/>
              </a:rPr>
              <a:t>Address high priority issues</a:t>
            </a:r>
          </a:p>
          <a:p>
            <a:pPr lvl="2"/>
            <a:r>
              <a:rPr lang="en-US" dirty="0">
                <a:latin typeface="Roboto Light"/>
                <a:ea typeface="Roboto Light"/>
                <a:cs typeface="Roboto Light"/>
              </a:rPr>
              <a:t>Update QRGs as needed</a:t>
            </a:r>
          </a:p>
          <a:p>
            <a:pPr lvl="2"/>
            <a:r>
              <a:rPr lang="en-US" dirty="0">
                <a:latin typeface="Roboto Light"/>
                <a:ea typeface="Roboto Light"/>
                <a:cs typeface="Roboto Light"/>
              </a:rPr>
              <a:t>Refresh environment for UAT</a:t>
            </a:r>
          </a:p>
          <a:p>
            <a:pPr lvl="1"/>
            <a:r>
              <a:rPr lang="en-US" dirty="0">
                <a:latin typeface="Roboto Light"/>
                <a:ea typeface="Roboto Light"/>
                <a:cs typeface="Roboto Light"/>
              </a:rPr>
              <a:t>NN</a:t>
            </a:r>
          </a:p>
          <a:p>
            <a:pPr lvl="2"/>
            <a:r>
              <a:rPr lang="en-US" dirty="0">
                <a:latin typeface="Roboto Light"/>
                <a:ea typeface="Roboto Light"/>
                <a:cs typeface="Roboto Light"/>
              </a:rPr>
              <a:t>End User Training prep</a:t>
            </a:r>
          </a:p>
          <a:p>
            <a:pPr lvl="2"/>
            <a:r>
              <a:rPr lang="en-US" dirty="0">
                <a:latin typeface="Roboto Light"/>
                <a:ea typeface="Roboto Light"/>
                <a:cs typeface="Roboto Light"/>
              </a:rPr>
              <a:t>UAT Test Scripts</a:t>
            </a:r>
          </a:p>
          <a:p>
            <a:r>
              <a:rPr lang="en-US" dirty="0">
                <a:latin typeface="Roboto Light"/>
                <a:ea typeface="Roboto Light"/>
                <a:cs typeface="Roboto Light"/>
              </a:rPr>
              <a:t>UAT: 11/10/25 – 11/21/25</a:t>
            </a:r>
          </a:p>
          <a:p>
            <a:r>
              <a:rPr lang="en-US" dirty="0">
                <a:latin typeface="Roboto Light"/>
                <a:ea typeface="Roboto Light"/>
                <a:cs typeface="Roboto Light"/>
              </a:rPr>
              <a:t>UAT Contingency: 11/24 – 11/28</a:t>
            </a:r>
          </a:p>
          <a:p>
            <a:r>
              <a:rPr lang="en-US" dirty="0">
                <a:latin typeface="Roboto Light"/>
                <a:ea typeface="Roboto Light"/>
                <a:cs typeface="Roboto Light"/>
              </a:rPr>
              <a:t>End User Training: 12/1 – 12/12</a:t>
            </a:r>
          </a:p>
          <a:p>
            <a:r>
              <a:rPr lang="en-US" dirty="0">
                <a:latin typeface="Roboto Light"/>
                <a:ea typeface="Roboto Light"/>
                <a:cs typeface="Roboto Light"/>
              </a:rPr>
              <a:t>Go-live Readiness: 12/1 – 12/12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F9FC10-8881-FA16-E187-CAC1F6837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956" y="2622905"/>
            <a:ext cx="5286483" cy="161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5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EBE0D-86C8-EECD-6A88-03F227F5D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AD6D4E-667F-D29F-5F1F-5F55B940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3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CA114-057F-6839-010B-A8EAB2BA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33884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rctic IT 2023 Theme">
  <a:themeElements>
    <a:clrScheme name="Arctic IT Color Palette 2022">
      <a:dk1>
        <a:srgbClr val="000000"/>
      </a:dk1>
      <a:lt1>
        <a:srgbClr val="FFFFFF"/>
      </a:lt1>
      <a:dk2>
        <a:srgbClr val="35BEFF"/>
      </a:dk2>
      <a:lt2>
        <a:srgbClr val="E7E6E6"/>
      </a:lt2>
      <a:accent1>
        <a:srgbClr val="1074B8"/>
      </a:accent1>
      <a:accent2>
        <a:srgbClr val="3A5F78"/>
      </a:accent2>
      <a:accent3>
        <a:srgbClr val="717F87"/>
      </a:accent3>
      <a:accent4>
        <a:srgbClr val="20B5B8"/>
      </a:accent4>
      <a:accent5>
        <a:srgbClr val="2BAC7B"/>
      </a:accent5>
      <a:accent6>
        <a:srgbClr val="19AC41"/>
      </a:accent6>
      <a:hlink>
        <a:srgbClr val="1074B8"/>
      </a:hlink>
      <a:folHlink>
        <a:srgbClr val="20B5B8"/>
      </a:folHlink>
    </a:clrScheme>
    <a:fontScheme name="Arctic IT Brand Standard">
      <a:majorFont>
        <a:latin typeface="Roboto Light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tic IT Template 2023_Confidential" id="{0A928E87-7FC6-7943-901D-26FF0F5ED878}" vid="{9C211CD2-B96F-EB47-873D-062A7BEFA5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77c78d4-68fb-42c3-9987-139d79b56b4e">
      <Terms xmlns="http://schemas.microsoft.com/office/infopath/2007/PartnerControls"/>
    </lcf76f155ced4ddcb4097134ff3c332f>
    <FunctionalArea xmlns="477c78d4-68fb-42c3-9987-139d79b56b4e" xsi:nil="true"/>
    <Printed xmlns="477c78d4-68fb-42c3-9987-139d79b56b4e">false</Printe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7CE67622558140AFE67FB087058414" ma:contentTypeVersion="14" ma:contentTypeDescription="Create a new document." ma:contentTypeScope="" ma:versionID="a8c293c4ffd4c08b659b96077c357f6e">
  <xsd:schema xmlns:xsd="http://www.w3.org/2001/XMLSchema" xmlns:xs="http://www.w3.org/2001/XMLSchema" xmlns:p="http://schemas.microsoft.com/office/2006/metadata/properties" xmlns:ns2="477c78d4-68fb-42c3-9987-139d79b56b4e" targetNamespace="http://schemas.microsoft.com/office/2006/metadata/properties" ma:root="true" ma:fieldsID="3bc7b8a2495336e4afe5bf5bacf79003" ns2:_="">
    <xsd:import namespace="477c78d4-68fb-42c3-9987-139d79b56b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FunctionalArea" minOccurs="0"/>
                <xsd:element ref="ns2:Prin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7c78d4-68fb-42c3-9987-139d79b56b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18c530d-c03a-4f37-a8aa-a1b00ee9ea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FunctionalArea" ma:index="19" nillable="true" ma:displayName="Functional Area" ma:format="Dropdown" ma:internalName="FunctionalArea">
      <xsd:simpleType>
        <xsd:restriction base="dms:Text">
          <xsd:maxLength value="255"/>
        </xsd:restriction>
      </xsd:simpleType>
    </xsd:element>
    <xsd:element name="Printed" ma:index="20" nillable="true" ma:displayName="Printed" ma:default="0" ma:format="Dropdown" ma:internalName="Printe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5116C3-B849-4636-B3C9-66837DE4EAB5}">
  <ds:schemaRefs>
    <ds:schemaRef ds:uri="477c78d4-68fb-42c3-9987-139d79b56b4e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343936D-879E-4051-9C4D-D131554400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918258-BDDA-46C0-88E0-DE0E69C81C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7c78d4-68fb-42c3-9987-139d79b56b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Arctic IT Template 2023_Confidential</Template>
  <TotalTime>11737</TotalTime>
  <Words>3778</Words>
  <Application>Microsoft Office PowerPoint</Application>
  <PresentationFormat>Letter Paper (8.5x11 in)</PresentationFormat>
  <Paragraphs>633</Paragraphs>
  <Slides>59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Arctic IT 2023 Theme</vt:lpstr>
      <vt:lpstr>Navajo Nation Train The Trainer – Procurement &amp; Sourcing</vt:lpstr>
      <vt:lpstr>Agenda</vt:lpstr>
      <vt:lpstr>About me …</vt:lpstr>
      <vt:lpstr>💬 Let's hear about you</vt:lpstr>
      <vt:lpstr>Training Strategy</vt:lpstr>
      <vt:lpstr>Keys to Success</vt:lpstr>
      <vt:lpstr>Training Session Strategy</vt:lpstr>
      <vt:lpstr>Training Ground Rules</vt:lpstr>
      <vt:lpstr>PowerPoint Presentation</vt:lpstr>
      <vt:lpstr>Basic Navigation &amp; Personalization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Basic Navigation Add to Favorites</vt:lpstr>
      <vt:lpstr>Basic Navigation Forms &amp; Fields</vt:lpstr>
      <vt:lpstr>Filtering</vt:lpstr>
      <vt:lpstr>Filtering</vt:lpstr>
      <vt:lpstr>Insert/Hide Columns</vt:lpstr>
      <vt:lpstr>Standard view and Saved Views</vt:lpstr>
      <vt:lpstr>Let’s Practice!</vt:lpstr>
      <vt:lpstr>Office Integration</vt:lpstr>
      <vt:lpstr>Attachments</vt:lpstr>
      <vt:lpstr>User Options</vt:lpstr>
      <vt:lpstr>Chart of Accounts </vt:lpstr>
      <vt:lpstr>F&amp;SCM Chart of Accounts Structure – QRG2</vt:lpstr>
      <vt:lpstr>F&amp;SCM Chart of Accounts Structure (cont’d)</vt:lpstr>
      <vt:lpstr>Account Structure</vt:lpstr>
      <vt:lpstr>How Posting Works in D365 F&amp;SCM</vt:lpstr>
      <vt:lpstr>Award</vt:lpstr>
      <vt:lpstr>Procurement and Sourcing</vt:lpstr>
      <vt:lpstr>Procurement &amp; Sourcing </vt:lpstr>
      <vt:lpstr>Vendor Information (Inquiry Only)</vt:lpstr>
      <vt:lpstr>Procurement Categories</vt:lpstr>
      <vt:lpstr>NN purchasing policies  </vt:lpstr>
      <vt:lpstr>Business Reason</vt:lpstr>
      <vt:lpstr>Purchase Requisitions – QRG3 </vt:lpstr>
      <vt:lpstr>Purchase requisitions statuses</vt:lpstr>
      <vt:lpstr>WORKFLOW ORIGINATOR CAPABILITIES</vt:lpstr>
      <vt:lpstr>Let’s Practice!</vt:lpstr>
      <vt:lpstr>Procurement approval functions– QRG4 </vt:lpstr>
      <vt:lpstr>PowerPoint Presentation</vt:lpstr>
      <vt:lpstr>Key Workflow Highlights</vt:lpstr>
      <vt:lpstr>Let’s Practice!</vt:lpstr>
      <vt:lpstr>Purchase Requisitions- Approver Roles – QRG5 </vt:lpstr>
      <vt:lpstr>Take Action in Workflow</vt:lpstr>
      <vt:lpstr>Let’s Practice!</vt:lpstr>
      <vt:lpstr>Purchase Orders – QRG6</vt:lpstr>
      <vt:lpstr>Purchase order status</vt:lpstr>
      <vt:lpstr>Let’s Practice!</vt:lpstr>
      <vt:lpstr>Product Receipt </vt:lpstr>
      <vt:lpstr>Let’s Practice!</vt:lpstr>
      <vt:lpstr>INQUIRIES &amp; REPORTS</vt:lpstr>
      <vt:lpstr>INQUIRIES &amp; REPORTS</vt:lpstr>
      <vt:lpstr>End User Training - Keys to Success</vt:lpstr>
      <vt:lpstr>After Power User Training</vt:lpstr>
      <vt:lpstr>Questions?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Here</dc:title>
  <dc:creator>Brian Werk</dc:creator>
  <cp:lastModifiedBy>Andrea Garay</cp:lastModifiedBy>
  <cp:revision>20</cp:revision>
  <cp:lastPrinted>2020-11-11T19:55:52Z</cp:lastPrinted>
  <dcterms:created xsi:type="dcterms:W3CDTF">2023-03-10T20:08:53Z</dcterms:created>
  <dcterms:modified xsi:type="dcterms:W3CDTF">2026-09-28T14:46:43Z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0x010100C97CE67622558140AFE67FB087058414</vt:lpwstr>
  </property>
</Properties>
</file>